
<file path=[Content_Types].xml><?xml version="1.0" encoding="utf-8"?>
<Types xmlns="http://schemas.openxmlformats.org/package/2006/content-types">
  <Default Extension="mov" ContentType="video/quicktime"/>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57" r:id="rId3"/>
    <p:sldId id="259" r:id="rId4"/>
    <p:sldId id="263" r:id="rId5"/>
    <p:sldId id="264" r:id="rId6"/>
    <p:sldId id="265" r:id="rId7"/>
    <p:sldId id="262" r:id="rId8"/>
    <p:sldId id="267" r:id="rId9"/>
    <p:sldId id="268" r:id="rId10"/>
    <p:sldId id="269" r:id="rId11"/>
    <p:sldId id="271" r:id="rId12"/>
    <p:sldId id="260" r:id="rId13"/>
    <p:sldId id="270" r:id="rId14"/>
    <p:sldId id="275" r:id="rId15"/>
    <p:sldId id="276" r:id="rId16"/>
    <p:sldId id="281" r:id="rId17"/>
    <p:sldId id="282" r:id="rId18"/>
    <p:sldId id="283" r:id="rId19"/>
    <p:sldId id="284" r:id="rId20"/>
    <p:sldId id="285" r:id="rId21"/>
    <p:sldId id="286" r:id="rId22"/>
    <p:sldId id="287" r:id="rId23"/>
    <p:sldId id="288" r:id="rId24"/>
    <p:sldId id="289" r:id="rId25"/>
    <p:sldId id="261" r:id="rId26"/>
    <p:sldId id="273" r:id="rId27"/>
    <p:sldId id="290" r:id="rId28"/>
    <p:sldId id="291" r:id="rId29"/>
    <p:sldId id="278" r:id="rId30"/>
    <p:sldId id="28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0E0E0E"/>
    <a:srgbClr val="525252"/>
    <a:srgbClr val="7F7F7F"/>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76" autoAdjust="0"/>
    <p:restoredTop sz="42519" autoAdjust="0"/>
  </p:normalViewPr>
  <p:slideViewPr>
    <p:cSldViewPr snapToGrid="0" showGuides="1">
      <p:cViewPr varScale="1">
        <p:scale>
          <a:sx n="38" d="100"/>
          <a:sy n="38" d="100"/>
        </p:scale>
        <p:origin x="972" y="72"/>
      </p:cViewPr>
      <p:guideLst>
        <p:guide orient="horz" pos="2137"/>
        <p:guide pos="3885"/>
        <p:guide orient="horz" pos="152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4000" dirty="0"/>
              <a:t>各位老师，上午好</a:t>
            </a:r>
            <a:r>
              <a:rPr lang="en-US" altLang="zh-CN" sz="4000" dirty="0"/>
              <a:t>! </a:t>
            </a:r>
          </a:p>
          <a:p>
            <a:r>
              <a:rPr lang="en-US" altLang="zh-CN" dirty="0"/>
              <a:t>——————————————————————————</a:t>
            </a:r>
          </a:p>
          <a:p>
            <a:r>
              <a:rPr lang="zh-CN" altLang="en-US" dirty="0"/>
              <a:t>我叫陈小龙。</a:t>
            </a:r>
            <a:endParaRPr lang="en-US" altLang="zh-CN" dirty="0"/>
          </a:p>
          <a:p>
            <a:endParaRPr lang="en-US" altLang="zh-CN" dirty="0"/>
          </a:p>
          <a:p>
            <a:r>
              <a:rPr lang="zh-CN" altLang="en-US" dirty="0"/>
              <a:t>我的论文题目是</a:t>
            </a:r>
            <a:r>
              <a:rPr lang="en-US" altLang="zh-CN" dirty="0"/>
              <a:t>《</a:t>
            </a:r>
            <a:r>
              <a:rPr lang="zh-CN" altLang="en-US" dirty="0"/>
              <a:t>基于</a:t>
            </a:r>
            <a:r>
              <a:rPr lang="en-US" altLang="zh-CN" dirty="0"/>
              <a:t>Neo4j</a:t>
            </a:r>
            <a:r>
              <a:rPr lang="zh-CN" altLang="en-US" dirty="0"/>
              <a:t>的研究团体搜索系统设计与实现</a:t>
            </a:r>
            <a:r>
              <a:rPr lang="en-US" altLang="zh-CN" dirty="0"/>
              <a:t>》</a:t>
            </a:r>
            <a:r>
              <a:rPr lang="zh-CN" altLang="en-US" dirty="0"/>
              <a:t>。</a:t>
            </a:r>
            <a:endParaRPr lang="en-US" altLang="zh-CN" dirty="0"/>
          </a:p>
          <a:p>
            <a:endParaRPr lang="en-US" altLang="zh-CN" dirty="0"/>
          </a:p>
          <a:p>
            <a:r>
              <a:rPr lang="zh-CN" altLang="en-US" dirty="0"/>
              <a:t>这篇论文是在祝园园老师的指导下完成的。</a:t>
            </a:r>
            <a:endParaRPr lang="en-US" altLang="zh-CN" dirty="0"/>
          </a:p>
          <a:p>
            <a:endParaRPr lang="en-US" altLang="zh-CN" dirty="0"/>
          </a:p>
          <a:p>
            <a:endParaRPr lang="en-US" altLang="zh-CN" dirty="0"/>
          </a:p>
          <a:p>
            <a:r>
              <a:rPr lang="en-US" altLang="zh-CN" dirty="0"/>
              <a:t>——————————————————————————</a:t>
            </a:r>
          </a:p>
          <a:p>
            <a:r>
              <a:rPr lang="zh-CN" altLang="en-US" dirty="0"/>
              <a:t>在这里我要对我的导师表示</a:t>
            </a:r>
            <a:endParaRPr lang="en-US" altLang="zh-CN" dirty="0"/>
          </a:p>
          <a:p>
            <a:r>
              <a:rPr lang="zh-CN" altLang="en-US" dirty="0"/>
              <a:t>和</a:t>
            </a:r>
            <a:endParaRPr lang="en-US" altLang="zh-CN" dirty="0"/>
          </a:p>
          <a:p>
            <a:r>
              <a:rPr lang="zh-CN" altLang="en-US"/>
              <a:t>参加</a:t>
            </a:r>
            <a:r>
              <a:rPr lang="zh-CN" altLang="en-US" dirty="0"/>
              <a:t>我的</a:t>
            </a:r>
            <a:r>
              <a:rPr lang="zh-CN" altLang="en-US"/>
              <a:t>论文答辩各位老师表示</a:t>
            </a:r>
            <a:r>
              <a:rPr lang="zh-CN" altLang="en-US" dirty="0"/>
              <a:t>感谢！</a:t>
            </a:r>
            <a:endParaRPr lang="en-US" altLang="zh-CN" dirty="0"/>
          </a:p>
          <a:p>
            <a:endParaRPr lang="en-US" altLang="zh-CN" dirty="0"/>
          </a:p>
          <a:p>
            <a:r>
              <a:rPr lang="en-US" altLang="zh-CN" dirty="0"/>
              <a:t>——————————————————————————</a:t>
            </a:r>
          </a:p>
          <a:p>
            <a:endParaRPr lang="en-US" altLang="zh-CN" dirty="0"/>
          </a:p>
          <a:p>
            <a:r>
              <a:rPr lang="zh-CN" altLang="en-US" dirty="0"/>
              <a:t>下面，我将本论文设计的目的和主要的内容向各位老师进行汇报，恳请各位老师批评指导！</a:t>
            </a:r>
            <a:endParaRPr lang="en-US" altLang="zh-CN" dirty="0"/>
          </a:p>
          <a:p>
            <a:endParaRPr lang="en-US" altLang="zh-CN" dirty="0"/>
          </a:p>
          <a:p>
            <a:r>
              <a:rPr lang="en-US" altLang="zh-CN" dirty="0"/>
              <a:t>——————————————————————————</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a:t>
            </a:fld>
            <a:endParaRPr lang="zh-CN" altLang="en-US"/>
          </a:p>
        </p:txBody>
      </p:sp>
    </p:spTree>
    <p:extLst>
      <p:ext uri="{BB962C8B-B14F-4D97-AF65-F5344CB8AC3E}">
        <p14:creationId xmlns:p14="http://schemas.microsoft.com/office/powerpoint/2010/main" val="172713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数据预处理可行性：</a:t>
            </a:r>
            <a:endParaRPr kumimoji="1" lang="en-US" altLang="zh-CN" dirty="0"/>
          </a:p>
          <a:p>
            <a:endParaRPr kumimoji="1" lang="en-US" altLang="zh-CN" dirty="0"/>
          </a:p>
          <a:p>
            <a:pPr marL="171450" indent="-171450">
              <a:buFontTx/>
              <a:buChar char="-"/>
            </a:pPr>
            <a:r>
              <a:rPr kumimoji="1" lang="en-US" altLang="zh-CN" dirty="0"/>
              <a:t>XML</a:t>
            </a:r>
            <a:r>
              <a:rPr kumimoji="1" lang="zh-CN" altLang="en-US" dirty="0"/>
              <a:t>流式解析，可以在内存受限制的情况下，解析较大的</a:t>
            </a:r>
            <a:r>
              <a:rPr kumimoji="1" lang="en-US" altLang="zh-CN" dirty="0"/>
              <a:t>XML</a:t>
            </a:r>
            <a:r>
              <a:rPr kumimoji="1" lang="zh-CN" altLang="en-US" dirty="0"/>
              <a:t>文件，不必讲整个</a:t>
            </a:r>
            <a:r>
              <a:rPr kumimoji="1" lang="en-US" altLang="zh-CN" dirty="0"/>
              <a:t>XML</a:t>
            </a:r>
            <a:r>
              <a:rPr kumimoji="1" lang="zh-CN" altLang="en-US" dirty="0"/>
              <a:t>文件读入内存中。内存中只保留当前在处理的内容</a:t>
            </a:r>
            <a:endParaRPr kumimoji="1" lang="en-US" altLang="zh-CN" dirty="0"/>
          </a:p>
          <a:p>
            <a:pPr marL="171450" indent="-171450">
              <a:buFontTx/>
              <a:buChar char="-"/>
            </a:pPr>
            <a:r>
              <a:rPr kumimoji="1" lang="zh-CN" altLang="en-US" dirty="0"/>
              <a:t>采用</a:t>
            </a:r>
            <a:r>
              <a:rPr kumimoji="1" lang="en-US" altLang="zh-CN" dirty="0"/>
              <a:t>CSV</a:t>
            </a:r>
            <a:r>
              <a:rPr kumimoji="1" lang="zh-CN" altLang="en-US" dirty="0"/>
              <a:t>格式保存数据</a:t>
            </a:r>
            <a:endParaRPr kumimoji="1" lang="en-US" altLang="zh-CN" dirty="0"/>
          </a:p>
          <a:p>
            <a:pPr marL="171450" indent="-171450">
              <a:buFontTx/>
              <a:buChar char="-"/>
            </a:pPr>
            <a:r>
              <a:rPr kumimoji="1" lang="en-US" altLang="zh-CN" dirty="0"/>
              <a:t>Neo4j</a:t>
            </a:r>
            <a:r>
              <a:rPr kumimoji="1" lang="zh-CN" altLang="en-US" dirty="0"/>
              <a:t> 支持</a:t>
            </a:r>
            <a:r>
              <a:rPr kumimoji="1" lang="en-US" altLang="zh-CN" dirty="0"/>
              <a:t>CSV</a:t>
            </a:r>
            <a:r>
              <a:rPr kumimoji="1" lang="zh-CN" altLang="en-US" dirty="0"/>
              <a:t>文件的直接导入</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对于</a:t>
            </a:r>
            <a:r>
              <a:rPr kumimoji="1" lang="en-US" altLang="zh-CN" dirty="0"/>
              <a:t>C/C++</a:t>
            </a:r>
            <a:r>
              <a:rPr kumimoji="1" lang="zh-CN" altLang="en-US" dirty="0"/>
              <a:t> 实现的算法，需要对代码进行二次开发，保证输入输出和形同调相匹配。采用</a:t>
            </a:r>
            <a:r>
              <a:rPr kumimoji="1" lang="en-US" altLang="zh-CN" dirty="0" err="1"/>
              <a:t>Jni</a:t>
            </a:r>
            <a:r>
              <a:rPr kumimoji="1" lang="zh-CN" altLang="en-US" dirty="0"/>
              <a:t> </a:t>
            </a:r>
            <a:r>
              <a:rPr kumimoji="1" lang="en-US" altLang="zh-CN" dirty="0"/>
              <a:t>Java</a:t>
            </a:r>
            <a:r>
              <a:rPr kumimoji="1" lang="zh-CN" altLang="en-US" dirty="0"/>
              <a:t>本地接口实现</a:t>
            </a:r>
            <a:r>
              <a:rPr kumimoji="1" lang="en-US" altLang="zh-CN" dirty="0"/>
              <a:t>java</a:t>
            </a:r>
            <a:r>
              <a:rPr kumimoji="1" lang="zh-CN" altLang="en-US" dirty="0"/>
              <a:t>代码与</a:t>
            </a:r>
            <a:r>
              <a:rPr kumimoji="1" lang="en-US" altLang="zh-CN" dirty="0"/>
              <a:t>C/C++</a:t>
            </a:r>
            <a:r>
              <a:rPr kumimoji="1" lang="zh-CN" altLang="en-US" dirty="0"/>
              <a:t>代码的相互调用、</a:t>
            </a:r>
            <a:endParaRPr kumimoji="1" lang="en-US" altLang="zh-CN" dirty="0"/>
          </a:p>
          <a:p>
            <a:pPr marL="171450" indent="-171450">
              <a:buFontTx/>
              <a:buChar char="-"/>
            </a:pPr>
            <a:r>
              <a:rPr kumimoji="1" lang="zh-CN" altLang="en-US" dirty="0"/>
              <a:t>也完全使用</a:t>
            </a:r>
            <a:r>
              <a:rPr kumimoji="1" lang="en-US" altLang="zh-CN" dirty="0"/>
              <a:t>Java</a:t>
            </a:r>
            <a:r>
              <a:rPr kumimoji="1" lang="zh-CN" altLang="en-US" dirty="0"/>
              <a:t>实现算法，但是性能相对较低</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系统架构实现：</a:t>
            </a:r>
            <a:endParaRPr kumimoji="1" lang="en-US" altLang="zh-CN" dirty="0"/>
          </a:p>
          <a:p>
            <a:pPr marL="171450" indent="-171450">
              <a:buFontTx/>
              <a:buChar char="-"/>
            </a:pPr>
            <a:endParaRPr kumimoji="1" lang="en-US" altLang="zh-CN" dirty="0"/>
          </a:p>
          <a:p>
            <a:pPr marL="171450" indent="-171450">
              <a:buFontTx/>
              <a:buChar char="-"/>
            </a:pPr>
            <a:r>
              <a:rPr kumimoji="1" lang="zh-CN" altLang="en-US" dirty="0"/>
              <a:t>前端使用</a:t>
            </a:r>
            <a:r>
              <a:rPr kumimoji="1" lang="en-US" altLang="zh-CN" dirty="0" err="1"/>
              <a:t>Vue</a:t>
            </a:r>
            <a:r>
              <a:rPr kumimoji="1" lang="zh-CN" altLang="en-US" dirty="0"/>
              <a:t>框架</a:t>
            </a:r>
            <a:endParaRPr kumimoji="1" lang="en-US" altLang="zh-CN" dirty="0"/>
          </a:p>
          <a:p>
            <a:pPr marL="171450" indent="-171450">
              <a:buFontTx/>
              <a:buChar char="-"/>
            </a:pPr>
            <a:r>
              <a:rPr kumimoji="1" lang="zh-CN" altLang="en-US" dirty="0"/>
              <a:t>后端采用</a:t>
            </a:r>
            <a:r>
              <a:rPr kumimoji="1" lang="en-US" altLang="zh-CN" dirty="0"/>
              <a:t>RESTful</a:t>
            </a:r>
            <a:r>
              <a:rPr kumimoji="1" lang="zh-CN" altLang="en-US" dirty="0"/>
              <a:t>风格开发</a:t>
            </a:r>
            <a:r>
              <a:rPr kumimoji="1" lang="en-US" altLang="zh-CN" dirty="0"/>
              <a:t>API</a:t>
            </a:r>
            <a:r>
              <a:rPr kumimoji="1" lang="zh-CN" altLang="en-US" dirty="0"/>
              <a:t>，以及</a:t>
            </a:r>
            <a:r>
              <a:rPr kumimoji="1" lang="en-US" altLang="zh-CN" dirty="0"/>
              <a:t>MVC</a:t>
            </a:r>
            <a:r>
              <a:rPr kumimoji="1" lang="zh-CN" altLang="en-US" dirty="0"/>
              <a:t>数据模式</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256407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11</a:t>
            </a:fld>
            <a:endParaRPr lang="zh-CN" altLang="en-US"/>
          </a:p>
        </p:txBody>
      </p:sp>
    </p:spTree>
    <p:extLst>
      <p:ext uri="{BB962C8B-B14F-4D97-AF65-F5344CB8AC3E}">
        <p14:creationId xmlns:p14="http://schemas.microsoft.com/office/powerpoint/2010/main" val="1865558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12</a:t>
            </a:fld>
            <a:endParaRPr lang="zh-CN" altLang="en-US"/>
          </a:p>
        </p:txBody>
      </p:sp>
    </p:spTree>
    <p:extLst>
      <p:ext uri="{BB962C8B-B14F-4D97-AF65-F5344CB8AC3E}">
        <p14:creationId xmlns:p14="http://schemas.microsoft.com/office/powerpoint/2010/main" val="31823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kumimoji="1" lang="en-US" altLang="zh-CN" dirty="0"/>
              <a:t>Pandas</a:t>
            </a:r>
            <a:r>
              <a:rPr kumimoji="1" lang="zh-CN" altLang="en-US" dirty="0"/>
              <a:t>处理</a:t>
            </a:r>
            <a:r>
              <a:rPr kumimoji="1" lang="en-US" altLang="zh-CN" dirty="0"/>
              <a:t>CSV</a:t>
            </a:r>
            <a:r>
              <a:rPr kumimoji="1" lang="zh-CN" altLang="en-US" dirty="0"/>
              <a:t>文件</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Jni</a:t>
            </a:r>
            <a:r>
              <a:rPr kumimoji="1" lang="zh-CN" altLang="en-US" dirty="0"/>
              <a:t>用于</a:t>
            </a:r>
            <a:r>
              <a:rPr kumimoji="1" lang="en-US" altLang="zh-CN" dirty="0"/>
              <a:t>Java</a:t>
            </a:r>
            <a:r>
              <a:rPr kumimoji="1" lang="zh-CN" altLang="en-US" dirty="0"/>
              <a:t>和</a:t>
            </a:r>
            <a:r>
              <a:rPr kumimoji="1" lang="en-US" altLang="zh-CN" dirty="0"/>
              <a:t>C/C++</a:t>
            </a:r>
            <a:r>
              <a:rPr kumimoji="1" lang="zh-CN" altLang="en-US" dirty="0"/>
              <a:t> 的相互调用</a:t>
            </a:r>
            <a:endParaRPr kumimoji="1" lang="en-US" altLang="zh-CN" dirty="0"/>
          </a:p>
          <a:p>
            <a:pPr marL="171450" indent="-171450">
              <a:buFontTx/>
              <a:buChar char="-"/>
            </a:pPr>
            <a:endParaRPr kumimoji="1" lang="en-US" altLang="zh-CN" dirty="0"/>
          </a:p>
          <a:p>
            <a:pPr marL="171450" indent="-171450">
              <a:buFontTx/>
              <a:buChar char="-"/>
            </a:pPr>
            <a:r>
              <a:rPr kumimoji="1" lang="en-US" altLang="zh-CN" dirty="0"/>
              <a:t>Cypher</a:t>
            </a:r>
            <a:r>
              <a:rPr kumimoji="1" lang="zh-CN" altLang="en-US" dirty="0"/>
              <a:t>类似于</a:t>
            </a:r>
            <a:r>
              <a:rPr kumimoji="1" lang="en-US" altLang="zh-CN" dirty="0" err="1"/>
              <a:t>Sql</a:t>
            </a:r>
            <a:r>
              <a:rPr kumimoji="1" lang="zh-CN" altLang="en-US" dirty="0"/>
              <a:t>语言。</a:t>
            </a:r>
            <a:r>
              <a:rPr kumimoji="1" lang="en-US" altLang="zh-CN" dirty="0"/>
              <a:t>Neo4j</a:t>
            </a:r>
            <a:r>
              <a:rPr kumimoji="1" lang="zh-CN" altLang="en-US" dirty="0"/>
              <a:t>是扩展</a:t>
            </a:r>
            <a:r>
              <a:rPr kumimoji="1" lang="en-US" altLang="zh-CN" dirty="0"/>
              <a:t>Neo4j</a:t>
            </a:r>
            <a:r>
              <a:rPr kumimoji="1" lang="zh-CN" altLang="en-US" dirty="0"/>
              <a:t>算法扩展的方式</a:t>
            </a:r>
            <a:endParaRPr kumimoji="1" lang="en-US" altLang="zh-CN" dirty="0"/>
          </a:p>
          <a:p>
            <a:pPr marL="171450" indent="-171450">
              <a:buFontTx/>
              <a:buChar char="-"/>
            </a:pPr>
            <a:endParaRPr kumimoji="1" lang="en-US" altLang="zh-CN" dirty="0"/>
          </a:p>
          <a:p>
            <a:pPr marL="171450" indent="-171450">
              <a:buFontTx/>
              <a:buChar char="-"/>
            </a:pPr>
            <a:r>
              <a:rPr kumimoji="1" lang="en-US" altLang="zh-CN" dirty="0" err="1"/>
              <a:t>Vue</a:t>
            </a:r>
            <a:r>
              <a:rPr kumimoji="1" lang="zh-CN" altLang="en-US" dirty="0"/>
              <a:t>和</a:t>
            </a:r>
            <a:r>
              <a:rPr kumimoji="1" lang="en-US" altLang="zh-CN" dirty="0" err="1"/>
              <a:t>Springboot</a:t>
            </a:r>
            <a:r>
              <a:rPr kumimoji="1" lang="zh-CN" altLang="en-US" dirty="0"/>
              <a:t> 实现系统功能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130917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数据预处理难点：</a:t>
            </a:r>
            <a:endParaRPr kumimoji="1" lang="en-US" altLang="zh-CN" dirty="0"/>
          </a:p>
          <a:p>
            <a:endParaRPr kumimoji="1" lang="en-US" altLang="zh-CN" dirty="0"/>
          </a:p>
          <a:p>
            <a:pPr marL="171450" indent="-171450">
              <a:buFontTx/>
              <a:buChar char="-"/>
            </a:pPr>
            <a:r>
              <a:rPr kumimoji="1" lang="zh-CN" altLang="en-US" dirty="0"/>
              <a:t>作者所有文章</a:t>
            </a:r>
            <a:endParaRPr kumimoji="1" lang="en-US" altLang="zh-CN" dirty="0"/>
          </a:p>
          <a:p>
            <a:pPr marL="171450" indent="-171450">
              <a:buFontTx/>
              <a:buChar char="-"/>
            </a:pPr>
            <a:r>
              <a:rPr kumimoji="1" lang="zh-CN" altLang="en-US" dirty="0"/>
              <a:t>作者之间的合作次数</a:t>
            </a:r>
            <a:endParaRPr kumimoji="1" lang="en-US" altLang="zh-CN" dirty="0"/>
          </a:p>
          <a:p>
            <a:pPr marL="171450" indent="-171450">
              <a:buFontTx/>
              <a:buChar char="-"/>
            </a:pPr>
            <a:r>
              <a:rPr kumimoji="1" lang="en-US" altLang="zh-CN" dirty="0" err="1"/>
              <a:t>Nltk</a:t>
            </a:r>
            <a:r>
              <a:rPr kumimoji="1" lang="zh-CN" altLang="en-US" dirty="0"/>
              <a:t> 文章标题分词</a:t>
            </a:r>
            <a:endParaRPr kumimoji="1" lang="en-US" altLang="zh-CN" dirty="0"/>
          </a:p>
          <a:p>
            <a:pPr marL="171450" indent="-171450">
              <a:buFontTx/>
              <a:buChar char="-"/>
            </a:pPr>
            <a:endParaRPr kumimoji="1" lang="en-US" altLang="zh-CN" dirty="0"/>
          </a:p>
          <a:p>
            <a:pPr marL="171450" indent="-171450">
              <a:buFontTx/>
              <a:buChar char="-"/>
            </a:pPr>
            <a:endParaRPr kumimoji="1" lang="en-US" altLang="zh-CN" dirty="0"/>
          </a:p>
          <a:p>
            <a:pPr marL="171450" indent="-171450">
              <a:buFontTx/>
              <a:buChar char="-"/>
            </a:pPr>
            <a:r>
              <a:rPr kumimoji="1" lang="en-US" altLang="zh-CN" dirty="0"/>
              <a:t>————————————————————————————————</a:t>
            </a:r>
          </a:p>
          <a:p>
            <a:pPr marL="171450" indent="-171450">
              <a:buFontTx/>
              <a:buChar char="-"/>
            </a:pPr>
            <a:endParaRPr kumimoji="1" lang="en-US" altLang="zh-CN" dirty="0"/>
          </a:p>
          <a:p>
            <a:pPr marL="171450" indent="-171450">
              <a:buFontTx/>
              <a:buChar char="-"/>
            </a:pPr>
            <a:r>
              <a:rPr kumimoji="1" lang="zh-CN" altLang="en-US" dirty="0"/>
              <a:t>算法集成：</a:t>
            </a:r>
            <a:endParaRPr kumimoji="1" lang="en-US" altLang="zh-CN" dirty="0"/>
          </a:p>
          <a:p>
            <a:pPr marL="171450" indent="-171450">
              <a:buFontTx/>
              <a:buChar char="-"/>
            </a:pPr>
            <a:r>
              <a:rPr kumimoji="1" lang="en-US" altLang="zh-CN" dirty="0"/>
              <a:t>-</a:t>
            </a:r>
            <a:r>
              <a:rPr kumimoji="1" lang="zh-CN" altLang="en-US" dirty="0"/>
              <a:t> 使用</a:t>
            </a:r>
            <a:r>
              <a:rPr kumimoji="1" lang="en-US" altLang="zh-CN" dirty="0"/>
              <a:t>Neo4j</a:t>
            </a:r>
            <a:r>
              <a:rPr kumimoji="1" lang="zh-CN" altLang="en-US" dirty="0"/>
              <a:t>的存储过程实现。可以用</a:t>
            </a:r>
            <a:r>
              <a:rPr kumimoji="1" lang="en-US" altLang="zh-CN" dirty="0"/>
              <a:t>Cypher</a:t>
            </a:r>
            <a:r>
              <a:rPr kumimoji="1" lang="zh-CN" altLang="en-US" dirty="0"/>
              <a:t>直接调用</a:t>
            </a:r>
            <a:endParaRPr kumimoji="1" lang="en-US" altLang="zh-CN" dirty="0"/>
          </a:p>
          <a:p>
            <a:pPr marL="171450" indent="-171450">
              <a:buFontTx/>
              <a:buChar char="-"/>
            </a:pPr>
            <a:r>
              <a:rPr kumimoji="1" lang="en-US" altLang="zh-CN" dirty="0" err="1"/>
              <a:t>Jni</a:t>
            </a:r>
            <a:r>
              <a:rPr kumimoji="1" lang="zh-CN" altLang="en-US" dirty="0"/>
              <a:t>实现 </a:t>
            </a:r>
            <a:r>
              <a:rPr kumimoji="1" lang="en-US" altLang="zh-CN" dirty="0"/>
              <a:t>Java</a:t>
            </a:r>
            <a:r>
              <a:rPr kumimoji="1" lang="zh-CN" altLang="en-US" dirty="0"/>
              <a:t>与</a:t>
            </a:r>
            <a:r>
              <a:rPr kumimoji="1" lang="en-US" altLang="zh-CN" dirty="0"/>
              <a:t>C/C++</a:t>
            </a:r>
            <a:r>
              <a:rPr kumimoji="1" lang="zh-CN" altLang="en-US" dirty="0"/>
              <a:t>代码相互调用</a:t>
            </a:r>
            <a:endParaRPr kumimoji="1" lang="en-US" altLang="zh-CN" dirty="0"/>
          </a:p>
          <a:p>
            <a:pPr marL="171450" indent="-171450">
              <a:buFontTx/>
              <a:buChar char="-"/>
            </a:pPr>
            <a:r>
              <a:rPr kumimoji="1" lang="zh-CN" altLang="en-US" dirty="0"/>
              <a:t>对算法进行适应性二次开发。是之满足集成需求</a:t>
            </a:r>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14</a:t>
            </a:fld>
            <a:endParaRPr lang="zh-CN" altLang="en-US"/>
          </a:p>
        </p:txBody>
      </p:sp>
    </p:spTree>
    <p:extLst>
      <p:ext uri="{BB962C8B-B14F-4D97-AF65-F5344CB8AC3E}">
        <p14:creationId xmlns:p14="http://schemas.microsoft.com/office/powerpoint/2010/main" val="15732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444444"/>
                </a:solidFill>
                <a:effectLst/>
                <a:latin typeface="Tahoma" panose="020B0604030504040204" pitchFamily="34" charset="0"/>
              </a:rPr>
              <a:t>Simrank</a:t>
            </a:r>
            <a:r>
              <a:rPr lang="zh-CN" altLang="en-US" b="0" i="0" dirty="0">
                <a:solidFill>
                  <a:srgbClr val="444444"/>
                </a:solidFill>
                <a:effectLst/>
                <a:latin typeface="Tahoma" panose="020B0604030504040204" pitchFamily="34" charset="0"/>
              </a:rPr>
              <a:t>是一个利用图的拓扑关系也就是结构信息计算相似度的方法</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in-neighbors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r>
              <a:rPr lang="zh-CN" altLang="en-US" b="0" i="0" dirty="0">
                <a:solidFill>
                  <a:srgbClr val="444444"/>
                </a:solidFill>
                <a:effectLst/>
                <a:latin typeface="Tahoma" panose="020B0604030504040204" pitchFamily="34" charset="0"/>
              </a:rPr>
              <a:t>或</a:t>
            </a:r>
            <a:endParaRPr lang="en-US" altLang="zh-CN" b="0" i="0" dirty="0">
              <a:solidFill>
                <a:srgbClr val="444444"/>
              </a:solidFill>
              <a:effectLst/>
              <a:latin typeface="Tahoma" panose="020B0604030504040204" pitchFamily="34" charset="0"/>
            </a:endParaRPr>
          </a:p>
          <a:p>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的相似度等于</a:t>
            </a:r>
            <a:r>
              <a:rPr lang="en-US" altLang="zh-CN" b="0" i="0" dirty="0">
                <a:solidFill>
                  <a:srgbClr val="444444"/>
                </a:solidFill>
                <a:effectLst/>
                <a:latin typeface="Tahoma" panose="020B0604030504040204" pitchFamily="34" charset="0"/>
              </a:rPr>
              <a:t>a</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和</a:t>
            </a:r>
            <a:r>
              <a:rPr lang="en-US" altLang="zh-CN" b="0" i="0" dirty="0">
                <a:solidFill>
                  <a:srgbClr val="444444"/>
                </a:solidFill>
                <a:effectLst/>
                <a:latin typeface="Tahoma" panose="020B0604030504040204" pitchFamily="34" charset="0"/>
              </a:rPr>
              <a:t>b</a:t>
            </a:r>
            <a:r>
              <a:rPr lang="zh-CN" altLang="en-US" b="0" i="0" dirty="0">
                <a:solidFill>
                  <a:srgbClr val="444444"/>
                </a:solidFill>
                <a:effectLst/>
                <a:latin typeface="Tahoma" panose="020B0604030504040204" pitchFamily="34" charset="0"/>
              </a:rPr>
              <a:t>的</a:t>
            </a:r>
            <a:r>
              <a:rPr lang="en-US" altLang="zh-CN" b="0" i="0" dirty="0">
                <a:solidFill>
                  <a:srgbClr val="444444"/>
                </a:solidFill>
                <a:effectLst/>
                <a:latin typeface="Tahoma" panose="020B0604030504040204" pitchFamily="34" charset="0"/>
              </a:rPr>
              <a:t>out-neighbors</a:t>
            </a:r>
            <a:r>
              <a:rPr lang="zh-CN" altLang="en-US" b="0" i="0" dirty="0">
                <a:solidFill>
                  <a:srgbClr val="444444"/>
                </a:solidFill>
                <a:effectLst/>
                <a:latin typeface="Tahoma" panose="020B0604030504040204" pitchFamily="34" charset="0"/>
              </a:rPr>
              <a:t>相似度的平均值</a:t>
            </a:r>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endParaRPr lang="en-US" altLang="zh-CN" b="0" i="0" dirty="0">
              <a:solidFill>
                <a:srgbClr val="444444"/>
              </a:solidFill>
              <a:effectLst/>
              <a:latin typeface="Tahoma" panose="020B0604030504040204" pitchFamily="34" charset="0"/>
            </a:endParaRPr>
          </a:p>
          <a:p>
            <a:r>
              <a:rPr lang="en-US" altLang="zh-CN" dirty="0"/>
              <a:t>https://www.cnblogs.com/zhangchaoyang/articles/4575809.html</a:t>
            </a:r>
            <a:endParaRPr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20</a:t>
            </a:fld>
            <a:endParaRPr lang="zh-CN" altLang="en-US"/>
          </a:p>
        </p:txBody>
      </p:sp>
    </p:spTree>
    <p:extLst>
      <p:ext uri="{BB962C8B-B14F-4D97-AF65-F5344CB8AC3E}">
        <p14:creationId xmlns:p14="http://schemas.microsoft.com/office/powerpoint/2010/main" val="3769516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属性图的社区搜索：</a:t>
            </a:r>
            <a:r>
              <a:rPr lang="en-US" altLang="zh-CN" dirty="0"/>
              <a:t>ATC</a:t>
            </a:r>
            <a:r>
              <a:rPr lang="zh-CN" altLang="en-US" dirty="0"/>
              <a:t>搜索算法</a:t>
            </a:r>
            <a:endParaRPr lang="en-US" altLang="zh-CN" dirty="0"/>
          </a:p>
          <a:p>
            <a:endParaRPr lang="en-US" altLang="zh-CN" dirty="0"/>
          </a:p>
          <a:p>
            <a:r>
              <a:rPr lang="zh-CN" altLang="en-US" dirty="0"/>
              <a:t>基本思想：</a:t>
            </a:r>
            <a:endParaRPr lang="en-US" altLang="zh-CN" dirty="0"/>
          </a:p>
          <a:p>
            <a:r>
              <a:rPr lang="zh-CN" altLang="en-US" dirty="0"/>
              <a:t>从属性的最大频繁子集开始进行搜索，当找到一个社区后就停止下一个量级的频繁子集搜索。（使用</a:t>
            </a:r>
            <a:r>
              <a:rPr lang="en-US" altLang="zh-CN" dirty="0"/>
              <a:t>k-truss</a:t>
            </a:r>
            <a:r>
              <a:rPr lang="zh-CN" altLang="en-US" dirty="0"/>
              <a:t>结构来保证结构的紧密性）。</a:t>
            </a:r>
            <a:endParaRPr lang="en-US" altLang="zh-CN" dirty="0"/>
          </a:p>
          <a:p>
            <a:endParaRPr lang="en-US" altLang="zh-CN" dirty="0"/>
          </a:p>
          <a:p>
            <a:r>
              <a:rPr lang="zh-CN" altLang="en-US" dirty="0"/>
              <a:t>对于查询顶点</a:t>
            </a:r>
            <a:r>
              <a:rPr lang="en-US" altLang="zh-CN" dirty="0"/>
              <a:t>V</a:t>
            </a:r>
            <a:r>
              <a:rPr lang="zh-CN" altLang="en-US" dirty="0"/>
              <a:t>：</a:t>
            </a:r>
            <a:endParaRPr lang="en-US" altLang="zh-CN" dirty="0"/>
          </a:p>
          <a:p>
            <a:endParaRPr lang="en-US" altLang="zh-CN" dirty="0"/>
          </a:p>
          <a:p>
            <a:pPr marL="171450" indent="-171450">
              <a:buFontTx/>
              <a:buChar char="-"/>
            </a:pPr>
            <a:r>
              <a:rPr lang="zh-CN" altLang="en-US" dirty="0"/>
              <a:t>枚举属性子集的所有非空子集</a:t>
            </a:r>
            <a:endParaRPr lang="en-US" altLang="zh-CN" dirty="0"/>
          </a:p>
          <a:p>
            <a:pPr marL="171450" indent="-171450">
              <a:buFontTx/>
              <a:buChar char="-"/>
            </a:pPr>
            <a:r>
              <a:rPr lang="zh-CN" altLang="en-US" dirty="0"/>
              <a:t>对每一个属性的非空子集，检查是否有包含</a:t>
            </a:r>
            <a:r>
              <a:rPr lang="en-US" altLang="zh-CN" dirty="0"/>
              <a:t>V</a:t>
            </a:r>
            <a:r>
              <a:rPr lang="zh-CN" altLang="en-US" dirty="0"/>
              <a:t>的</a:t>
            </a:r>
            <a:r>
              <a:rPr lang="en-US" altLang="zh-CN" dirty="0"/>
              <a:t>k-truss</a:t>
            </a:r>
            <a:r>
              <a:rPr lang="zh-CN" altLang="en-US" dirty="0"/>
              <a:t>社区</a:t>
            </a:r>
            <a:endParaRPr lang="en-US" altLang="zh-CN" dirty="0"/>
          </a:p>
          <a:p>
            <a:pPr marL="171450" indent="-171450">
              <a:buFontTx/>
              <a:buChar char="-"/>
            </a:pPr>
            <a:r>
              <a:rPr lang="zh-CN" altLang="en-US" dirty="0"/>
              <a:t>返回关键字集合最大的</a:t>
            </a:r>
            <a:r>
              <a:rPr lang="en-US" altLang="zh-CN" dirty="0"/>
              <a:t>k-truss</a:t>
            </a:r>
            <a:r>
              <a:rPr lang="zh-CN" altLang="en-US" dirty="0"/>
              <a:t>社区</a:t>
            </a:r>
            <a:endParaRPr lang="en-US" altLang="zh-CN" dirty="0"/>
          </a:p>
          <a:p>
            <a:endParaRPr lang="en-US" altLang="zh-CN" dirty="0"/>
          </a:p>
          <a:p>
            <a:endParaRPr lang="en-US" altLang="zh-CN" dirty="0"/>
          </a:p>
          <a:p>
            <a:r>
              <a:rPr lang="zh-CN" altLang="en-US" dirty="0"/>
              <a:t>优化：</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在</a:t>
            </a:r>
            <a:r>
              <a:rPr lang="en-US" altLang="zh-CN" dirty="0"/>
              <a:t>V</a:t>
            </a:r>
            <a:r>
              <a:rPr lang="zh-CN" altLang="en-US" dirty="0"/>
              <a:t>和其邻居间进行属性的频繁项集挖掘，筛选</a:t>
            </a:r>
            <a:r>
              <a:rPr lang="en-US" altLang="zh-CN" dirty="0"/>
              <a:t>V</a:t>
            </a:r>
            <a:r>
              <a:rPr lang="zh-CN" altLang="en-US" dirty="0"/>
              <a:t>属性集合；自上而下，从大的集合开始搜索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使用索引：保存</a:t>
            </a:r>
            <a:r>
              <a:rPr lang="en-US" altLang="zh-CN" dirty="0"/>
              <a:t>truss</a:t>
            </a:r>
            <a:r>
              <a:rPr lang="zh-CN" altLang="en-US" dirty="0"/>
              <a:t>等价信息和超节点信息的混合索引（使用超图压缩图加快速度，超图中的节点是超节点：连通的、有相同</a:t>
            </a:r>
            <a:r>
              <a:rPr lang="en-US" altLang="zh-CN" dirty="0"/>
              <a:t>truss</a:t>
            </a:r>
            <a:r>
              <a:rPr lang="zh-CN" altLang="en-US" dirty="0"/>
              <a:t>值的边的集合聚集成一个超节点。超节点之间有三角形连通就有边。 在超图上进行社区搜索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t>）</a:t>
            </a:r>
            <a:endParaRPr lang="en-US" altLang="zh-CN" dirty="0"/>
          </a:p>
          <a:p>
            <a:endParaRPr lang="en-US" altLang="zh-CN" dirty="0"/>
          </a:p>
          <a:p>
            <a:r>
              <a:rPr lang="en-US" altLang="zh-CN" dirty="0"/>
              <a:t>______________________________________________________________________________________</a:t>
            </a:r>
          </a:p>
          <a:p>
            <a:endParaRPr lang="en-US" altLang="zh-CN" dirty="0"/>
          </a:p>
          <a:p>
            <a:r>
              <a:rPr lang="en-US" altLang="zh-CN" dirty="0"/>
              <a:t>K-core</a:t>
            </a:r>
            <a:r>
              <a:rPr lang="zh-CN" altLang="en-US" dirty="0"/>
              <a:t>：节点度数 </a:t>
            </a:r>
            <a:r>
              <a:rPr lang="en-US" altLang="zh-CN" dirty="0"/>
              <a:t>&gt;= k</a:t>
            </a:r>
          </a:p>
          <a:p>
            <a:r>
              <a:rPr lang="en-US" altLang="zh-CN" dirty="0"/>
              <a:t>K-truss:  </a:t>
            </a:r>
            <a:r>
              <a:rPr lang="zh-CN" altLang="en-US" dirty="0"/>
              <a:t>每条边至少包含</a:t>
            </a:r>
            <a:r>
              <a:rPr lang="en-US" altLang="zh-CN" dirty="0"/>
              <a:t>k-2</a:t>
            </a:r>
            <a:r>
              <a:rPr lang="zh-CN" altLang="en-US" dirty="0"/>
              <a:t>个三角形</a:t>
            </a:r>
            <a:endParaRPr lang="en-US" altLang="zh-CN" dirty="0"/>
          </a:p>
          <a:p>
            <a:endParaRPr lang="en-US" altLang="zh-CN" dirty="0"/>
          </a:p>
          <a:p>
            <a:r>
              <a:rPr lang="en-US" altLang="zh-CN" dirty="0"/>
              <a:t>K-truss=(k-1)-core=(k-1)-edge</a:t>
            </a:r>
          </a:p>
          <a:p>
            <a:endParaRPr lang="en-US" altLang="zh-CN" dirty="0"/>
          </a:p>
          <a:p>
            <a:endParaRPr lang="en-US" altLang="zh-CN" dirty="0"/>
          </a:p>
          <a:p>
            <a:r>
              <a:rPr lang="en-US" altLang="zh-CN" dirty="0"/>
              <a:t>—————————————————————————————————————————————————</a:t>
            </a:r>
          </a:p>
          <a:p>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24</a:t>
            </a:fld>
            <a:endParaRPr lang="zh-CN" altLang="en-US"/>
          </a:p>
        </p:txBody>
      </p:sp>
    </p:spTree>
    <p:extLst>
      <p:ext uri="{BB962C8B-B14F-4D97-AF65-F5344CB8AC3E}">
        <p14:creationId xmlns:p14="http://schemas.microsoft.com/office/powerpoint/2010/main" val="4113307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25</a:t>
            </a:fld>
            <a:endParaRPr lang="zh-CN" altLang="en-US"/>
          </a:p>
        </p:txBody>
      </p:sp>
    </p:spTree>
    <p:extLst>
      <p:ext uri="{BB962C8B-B14F-4D97-AF65-F5344CB8AC3E}">
        <p14:creationId xmlns:p14="http://schemas.microsoft.com/office/powerpoint/2010/main" val="1083407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页面平均加载时间，该指标是用户等待页面视图加载完成的时间，一般来说加载时间超过</a:t>
            </a:r>
            <a:r>
              <a:rPr lang="en-US" altLang="zh-CN" sz="1200" kern="1200" dirty="0">
                <a:solidFill>
                  <a:schemeClr val="tx1"/>
                </a:solidFill>
                <a:effectLst/>
                <a:latin typeface="+mn-lt"/>
                <a:ea typeface="+mn-ea"/>
                <a:cs typeface="+mn-cs"/>
              </a:rPr>
              <a:t>5s</a:t>
            </a:r>
            <a:r>
              <a:rPr lang="zh-CN" altLang="zh-CN" sz="1200" kern="1200" dirty="0">
                <a:solidFill>
                  <a:schemeClr val="tx1"/>
                </a:solidFill>
                <a:effectLst/>
                <a:latin typeface="+mn-lt"/>
                <a:ea typeface="+mn-ea"/>
                <a:cs typeface="+mn-cs"/>
              </a:rPr>
              <a:t>用户体验就会变差。</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本文测试了不同页面的加载时间，得到了系统的平均加载时间在</a:t>
            </a:r>
            <a:r>
              <a:rPr lang="en-US" altLang="zh-CN" sz="1200" kern="1200" dirty="0">
                <a:solidFill>
                  <a:schemeClr val="tx1"/>
                </a:solidFill>
                <a:effectLst/>
                <a:latin typeface="+mn-lt"/>
                <a:ea typeface="+mn-ea"/>
                <a:cs typeface="+mn-cs"/>
              </a:rPr>
              <a:t>1.52s</a:t>
            </a:r>
            <a:r>
              <a:rPr lang="zh-CN" altLang="zh-CN" sz="1200" kern="1200" dirty="0">
                <a:solidFill>
                  <a:schemeClr val="tx1"/>
                </a:solidFill>
                <a:effectLst/>
                <a:latin typeface="+mn-lt"/>
                <a:ea typeface="+mn-ea"/>
                <a:cs typeface="+mn-cs"/>
              </a:rPr>
              <a:t>左右</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26</a:t>
            </a:fld>
            <a:endParaRPr lang="zh-CN" altLang="en-US"/>
          </a:p>
        </p:txBody>
      </p:sp>
    </p:spTree>
    <p:extLst>
      <p:ext uri="{BB962C8B-B14F-4D97-AF65-F5344CB8AC3E}">
        <p14:creationId xmlns:p14="http://schemas.microsoft.com/office/powerpoint/2010/main" val="2819819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页面加载时间中</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构建占加载时间的</a:t>
            </a:r>
            <a:r>
              <a:rPr lang="en-US" altLang="zh-CN" sz="1200" kern="1200" dirty="0">
                <a:solidFill>
                  <a:schemeClr val="tx1"/>
                </a:solidFill>
                <a:effectLst/>
                <a:latin typeface="+mn-lt"/>
                <a:ea typeface="+mn-ea"/>
                <a:cs typeface="+mn-cs"/>
              </a:rPr>
              <a:t>96%</a:t>
            </a:r>
            <a:r>
              <a:rPr lang="zh-CN" altLang="zh-CN" sz="1200" kern="1200" dirty="0">
                <a:solidFill>
                  <a:schemeClr val="tx1"/>
                </a:solidFill>
                <a:effectLst/>
                <a:latin typeface="+mn-lt"/>
                <a:ea typeface="+mn-ea"/>
                <a:cs typeface="+mn-cs"/>
              </a:rPr>
              <a:t>，网络传输占加载时间的</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资源渲染占加载时间的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由此可见平均加载时间的主要瓶颈在于</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渲染，其原因是图的可视化需要复杂的</a:t>
            </a:r>
            <a:r>
              <a:rPr lang="en-US" altLang="zh-CN" sz="1200" kern="1200" dirty="0">
                <a:solidFill>
                  <a:schemeClr val="tx1"/>
                </a:solidFill>
                <a:effectLst/>
                <a:latin typeface="+mn-lt"/>
                <a:ea typeface="+mn-ea"/>
                <a:cs typeface="+mn-cs"/>
              </a:rPr>
              <a:t>DOM</a:t>
            </a:r>
            <a:r>
              <a:rPr lang="zh-CN" altLang="zh-CN" sz="1200" kern="1200" dirty="0">
                <a:solidFill>
                  <a:schemeClr val="tx1"/>
                </a:solidFill>
                <a:effectLst/>
                <a:latin typeface="+mn-lt"/>
                <a:ea typeface="+mn-ea"/>
                <a:cs typeface="+mn-cs"/>
              </a:rPr>
              <a:t>操作，会消耗大量时间。</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27</a:t>
            </a:fld>
            <a:endParaRPr lang="zh-CN" altLang="en-US"/>
          </a:p>
        </p:txBody>
      </p:sp>
    </p:spTree>
    <p:extLst>
      <p:ext uri="{BB962C8B-B14F-4D97-AF65-F5344CB8AC3E}">
        <p14:creationId xmlns:p14="http://schemas.microsoft.com/office/powerpoint/2010/main" val="367173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我主要从一下几个方面进行介绍：</a:t>
            </a:r>
            <a:endParaRPr lang="en-US" altLang="zh-CN" dirty="0"/>
          </a:p>
          <a:p>
            <a:endParaRPr lang="en-US" altLang="zh-CN" dirty="0"/>
          </a:p>
          <a:p>
            <a:r>
              <a:rPr lang="en-US" altLang="zh-CN" dirty="0"/>
              <a:t>————————————————</a:t>
            </a:r>
          </a:p>
          <a:p>
            <a:endParaRPr lang="en-US" altLang="zh-CN" dirty="0"/>
          </a:p>
          <a:p>
            <a:r>
              <a:rPr lang="zh-CN" altLang="en-US" dirty="0"/>
              <a:t>首先第一部分：主要介绍论文的研究背景。以及研究的意义</a:t>
            </a:r>
            <a:endParaRPr lang="en-US" altLang="zh-CN" dirty="0"/>
          </a:p>
          <a:p>
            <a:endParaRPr lang="en-US" altLang="zh-CN" dirty="0"/>
          </a:p>
          <a:p>
            <a:r>
              <a:rPr lang="en-US" altLang="zh-CN" dirty="0"/>
              <a:t>——————————————————</a:t>
            </a:r>
          </a:p>
          <a:p>
            <a:endParaRPr lang="en-US" altLang="zh-CN" dirty="0"/>
          </a:p>
          <a:p>
            <a:r>
              <a:rPr lang="zh-CN" altLang="en-US" dirty="0"/>
              <a:t>第二部分介绍论文的研究思路和方法</a:t>
            </a:r>
            <a:endParaRPr lang="en-US" altLang="zh-CN" dirty="0"/>
          </a:p>
          <a:p>
            <a:endParaRPr lang="en-US" altLang="zh-CN" dirty="0"/>
          </a:p>
          <a:p>
            <a:r>
              <a:rPr lang="en-US" altLang="zh-CN" dirty="0"/>
              <a:t>——————————————————</a:t>
            </a:r>
          </a:p>
          <a:p>
            <a:endParaRPr lang="en-US" altLang="zh-CN" dirty="0"/>
          </a:p>
          <a:p>
            <a:r>
              <a:rPr lang="zh-CN" altLang="en-US" dirty="0"/>
              <a:t>第三部分主要介绍本论文的研究难点，并对研究成果进行展示</a:t>
            </a:r>
            <a:endParaRPr lang="en-US" altLang="zh-CN" dirty="0"/>
          </a:p>
          <a:p>
            <a:endParaRPr lang="en-US" altLang="zh-CN" dirty="0"/>
          </a:p>
          <a:p>
            <a:r>
              <a:rPr lang="en-US" altLang="zh-CN" dirty="0"/>
              <a:t>——————————————————</a:t>
            </a:r>
          </a:p>
          <a:p>
            <a:endParaRPr lang="en-US" altLang="zh-CN" dirty="0"/>
          </a:p>
          <a:p>
            <a:r>
              <a:rPr lang="zh-CN" altLang="en-US" dirty="0"/>
              <a:t>第四部分对论文进行总结</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a:t>
            </a:fld>
            <a:endParaRPr lang="zh-CN" altLang="en-US"/>
          </a:p>
        </p:txBody>
      </p:sp>
    </p:spTree>
    <p:extLst>
      <p:ext uri="{BB962C8B-B14F-4D97-AF65-F5344CB8AC3E}">
        <p14:creationId xmlns:p14="http://schemas.microsoft.com/office/powerpoint/2010/main" val="423801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AJAX</a:t>
            </a:r>
            <a:r>
              <a:rPr lang="zh-CN" altLang="zh-CN" sz="1200" kern="1200" dirty="0">
                <a:solidFill>
                  <a:schemeClr val="tx1"/>
                </a:solidFill>
                <a:effectLst/>
                <a:latin typeface="+mn-lt"/>
                <a:ea typeface="+mn-ea"/>
                <a:cs typeface="+mn-cs"/>
              </a:rPr>
              <a:t>调用量以及平均响应时间，这个指标反映了从系统调用算法到算法执行完毕返回结果的平均时间。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测试结果显示，本系统算法调用的平均响应时间约为</a:t>
            </a:r>
            <a:r>
              <a:rPr lang="en-US" altLang="zh-CN" sz="1200" kern="1200" dirty="0">
                <a:solidFill>
                  <a:schemeClr val="tx1"/>
                </a:solidFill>
                <a:effectLst/>
                <a:latin typeface="+mn-lt"/>
                <a:ea typeface="+mn-ea"/>
                <a:cs typeface="+mn-cs"/>
              </a:rPr>
              <a:t>514ms</a:t>
            </a:r>
            <a:r>
              <a:rPr lang="zh-CN" altLang="zh-CN" sz="1200" kern="1200" dirty="0">
                <a:solidFill>
                  <a:schemeClr val="tx1"/>
                </a:solidFill>
                <a:effectLst/>
                <a:latin typeface="+mn-lt"/>
                <a:ea typeface="+mn-ea"/>
                <a:cs typeface="+mn-cs"/>
              </a:rPr>
              <a:t>，表明算法可以在较短时间内返回计算结果。</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28</a:t>
            </a:fld>
            <a:endParaRPr lang="zh-CN" altLang="en-US"/>
          </a:p>
        </p:txBody>
      </p:sp>
    </p:spTree>
    <p:extLst>
      <p:ext uri="{BB962C8B-B14F-4D97-AF65-F5344CB8AC3E}">
        <p14:creationId xmlns:p14="http://schemas.microsoft.com/office/powerpoint/2010/main" val="160232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3</a:t>
            </a:fld>
            <a:endParaRPr lang="zh-CN" altLang="en-US"/>
          </a:p>
        </p:txBody>
      </p:sp>
    </p:spTree>
    <p:extLst>
      <p:ext uri="{BB962C8B-B14F-4D97-AF65-F5344CB8AC3E}">
        <p14:creationId xmlns:p14="http://schemas.microsoft.com/office/powerpoint/2010/main" val="265367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背景：</a:t>
            </a:r>
            <a:endParaRPr kumimoji="1" lang="en-US" altLang="zh-CN" dirty="0"/>
          </a:p>
          <a:p>
            <a:endParaRPr kumimoji="1" lang="en-US" altLang="zh-CN" dirty="0"/>
          </a:p>
          <a:p>
            <a:r>
              <a:rPr kumimoji="1" lang="zh-CN" altLang="en-US" dirty="0"/>
              <a:t>不同学者之间的合作成果往往以徐文书论文的形式发表。</a:t>
            </a:r>
            <a:endParaRPr kumimoji="1" lang="en-US" altLang="zh-CN" dirty="0"/>
          </a:p>
          <a:p>
            <a:endParaRPr kumimoji="1" lang="en-US" altLang="zh-CN" dirty="0"/>
          </a:p>
          <a:p>
            <a:r>
              <a:rPr kumimoji="1" lang="zh-CN" altLang="en-US" dirty="0"/>
              <a:t>学术研究的发展，产生了海量的学术论文。学术网络就隐藏在海量的学术文献之中。</a:t>
            </a:r>
            <a:endParaRPr kumimoji="1" lang="en-US" altLang="zh-CN" dirty="0"/>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意义：</a:t>
            </a:r>
            <a:endParaRPr kumimoji="1" lang="en-US" altLang="zh-CN" dirty="0"/>
          </a:p>
          <a:p>
            <a:endParaRPr kumimoji="1" lang="en-US" altLang="zh-CN" dirty="0"/>
          </a:p>
          <a:p>
            <a:r>
              <a:rPr kumimoji="1" lang="zh-CN" altLang="en-US" dirty="0"/>
              <a:t>使用</a:t>
            </a:r>
            <a:r>
              <a:rPr kumimoji="1" lang="en-US" altLang="zh-CN" dirty="0"/>
              <a:t>DBLP</a:t>
            </a:r>
            <a:r>
              <a:rPr kumimoji="1" lang="zh-CN" altLang="en-US" dirty="0"/>
              <a:t>文献库构建学术网络</a:t>
            </a:r>
            <a:endParaRPr kumimoji="1" lang="en-US" altLang="zh-CN" dirty="0"/>
          </a:p>
          <a:p>
            <a:endParaRPr kumimoji="1" lang="en-US" altLang="zh-CN" dirty="0"/>
          </a:p>
          <a:p>
            <a:r>
              <a:rPr kumimoji="1" lang="zh-CN" altLang="en-US" dirty="0"/>
              <a:t>使用</a:t>
            </a:r>
            <a:r>
              <a:rPr kumimoji="1" lang="en-US" altLang="zh-CN" dirty="0"/>
              <a:t>Neo4j</a:t>
            </a:r>
            <a:r>
              <a:rPr kumimoji="1" lang="zh-CN" altLang="en-US" dirty="0"/>
              <a:t>作为数据存储工具。</a:t>
            </a:r>
            <a:endParaRPr kumimoji="1" lang="en-US" altLang="zh-CN" dirty="0"/>
          </a:p>
          <a:p>
            <a:endParaRPr kumimoji="1" lang="en-US" altLang="zh-CN" dirty="0"/>
          </a:p>
          <a:p>
            <a:r>
              <a:rPr kumimoji="1" lang="zh-CN" altLang="en-US" dirty="0"/>
              <a:t>集成不同的图论算法：中心度算法、相似度算法、社区检测算；提供了研究团体搜索、相似度查询、中心度查询等功能</a:t>
            </a:r>
          </a:p>
        </p:txBody>
      </p:sp>
      <p:sp>
        <p:nvSpPr>
          <p:cNvPr id="4" name="灯片编号占位符 3"/>
          <p:cNvSpPr>
            <a:spLocks noGrp="1"/>
          </p:cNvSpPr>
          <p:nvPr>
            <p:ph type="sldNum" sz="quarter" idx="5"/>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373422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首先是国内现状：</a:t>
            </a:r>
            <a:endParaRPr kumimoji="1" lang="en-US" altLang="zh-CN" dirty="0"/>
          </a:p>
          <a:p>
            <a:endParaRPr kumimoji="1" lang="en-US" altLang="zh-CN" dirty="0"/>
          </a:p>
          <a:p>
            <a:r>
              <a:rPr kumimoji="1" lang="en-US" altLang="zh-CN" dirty="0"/>
              <a:t>1</a:t>
            </a:r>
            <a:r>
              <a:rPr kumimoji="1" lang="zh-CN" altLang="en-US" dirty="0"/>
              <a:t>、百度、知网、学者网：都有一个共同的特点：都只能工具关键词进行匹配搜索。</a:t>
            </a:r>
            <a:endParaRPr kumimoji="1" lang="en-US" altLang="zh-CN" dirty="0"/>
          </a:p>
          <a:p>
            <a:r>
              <a:rPr kumimoji="1" lang="en-US" altLang="zh-CN" dirty="0"/>
              <a:t>2</a:t>
            </a:r>
            <a:r>
              <a:rPr kumimoji="1" lang="zh-CN" altLang="en-US" dirty="0"/>
              <a:t>、这种方式找到的信息都是与关键词直接相关的信息。</a:t>
            </a:r>
            <a:endParaRPr kumimoji="1" lang="en-US" altLang="zh-CN" dirty="0"/>
          </a:p>
          <a:p>
            <a:r>
              <a:rPr kumimoji="1" lang="en-US" altLang="zh-CN" dirty="0"/>
              <a:t>3</a:t>
            </a:r>
            <a:r>
              <a:rPr kumimoji="1" lang="zh-CN" altLang="en-US" dirty="0"/>
              <a:t>、当要查找的信息与关键词不直接相关的时候，这些工具就无能为力。 （比如，通过作者姓名找到其所有合作者）</a:t>
            </a:r>
            <a:endParaRPr kumimoji="1" lang="en-US" altLang="zh-CN" dirty="0"/>
          </a:p>
          <a:p>
            <a:endParaRPr kumimoji="1" lang="en-US" altLang="zh-CN" dirty="0"/>
          </a:p>
          <a:p>
            <a:r>
              <a:rPr kumimoji="1" lang="zh-CN" altLang="en-US" dirty="0"/>
              <a:t>清华大学唐杰团队的 </a:t>
            </a:r>
            <a:r>
              <a:rPr kumimoji="1" lang="en-US" altLang="zh-CN" dirty="0" err="1"/>
              <a:t>Aminer</a:t>
            </a:r>
            <a:r>
              <a:rPr kumimoji="1" lang="zh-CN" altLang="en-US" dirty="0"/>
              <a:t> </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清华大学唐杰团队研发的</a:t>
            </a:r>
            <a:r>
              <a:rPr lang="en-US" altLang="zh-CN" sz="1200" kern="1200" dirty="0" err="1">
                <a:solidFill>
                  <a:schemeClr val="tx1"/>
                </a:solidFill>
                <a:effectLst/>
                <a:latin typeface="+mn-lt"/>
                <a:ea typeface="+mn-ea"/>
                <a:cs typeface="+mn-cs"/>
              </a:rPr>
              <a:t>Aminer</a:t>
            </a:r>
            <a:r>
              <a:rPr lang="zh-CN" altLang="zh-CN" sz="1200" kern="1200" dirty="0">
                <a:solidFill>
                  <a:schemeClr val="tx1"/>
                </a:solidFill>
                <a:effectLst/>
                <a:latin typeface="+mn-lt"/>
                <a:ea typeface="+mn-ea"/>
                <a:cs typeface="+mn-cs"/>
              </a:rPr>
              <a:t>平台利用学术网络图结合人工智能、数据挖掘，实现了更加高级的信息检索功能，如学术排名、人才迁徙、溯源树等。</a:t>
            </a:r>
          </a:p>
          <a:p>
            <a:endParaRPr kumimoji="1" lang="en-US" altLang="zh-CN" dirty="0"/>
          </a:p>
          <a:p>
            <a:endParaRPr kumimoji="1" lang="en-US" altLang="zh-CN" dirty="0"/>
          </a:p>
          <a:p>
            <a:r>
              <a:rPr kumimoji="1" lang="en-US" altLang="zh-CN" dirty="0"/>
              <a:t>——————————————————————————————————————————————————————————————————————</a:t>
            </a:r>
          </a:p>
          <a:p>
            <a:endParaRPr kumimoji="1" lang="en-US" altLang="zh-CN" dirty="0"/>
          </a:p>
          <a:p>
            <a:r>
              <a:rPr kumimoji="1" lang="zh-CN" altLang="en-US" dirty="0"/>
              <a:t>其次是国外现状：</a:t>
            </a:r>
            <a:endParaRPr kumimoji="1" lang="en-US" altLang="zh-CN" dirty="0"/>
          </a:p>
          <a:p>
            <a:endParaRPr kumimoji="1" lang="en-US" altLang="zh-CN" dirty="0"/>
          </a:p>
          <a:p>
            <a:r>
              <a:rPr kumimoji="1" lang="en-US" altLang="zh-CN" dirty="0"/>
              <a:t>1</a:t>
            </a:r>
            <a:r>
              <a:rPr kumimoji="1" lang="zh-CN" altLang="en-US" dirty="0"/>
              <a:t>、谷歌学术搜索、微软学术搜索，也是只能满足通过关键词匹配信息，进行查询</a:t>
            </a:r>
            <a:endParaRPr kumimoji="1" lang="en-US" altLang="zh-CN" dirty="0"/>
          </a:p>
          <a:p>
            <a:endParaRPr kumimoji="1" lang="en-US" altLang="zh-CN" dirty="0"/>
          </a:p>
          <a:p>
            <a:endParaRPr kumimoji="1" lang="en-US" altLang="zh-CN" dirty="0"/>
          </a:p>
          <a:p>
            <a:r>
              <a:rPr kumimoji="1" lang="en-US" altLang="zh-CN" dirty="0"/>
              <a:t>——————————————————————————————————————————————————————————————————————</a:t>
            </a:r>
          </a:p>
          <a:p>
            <a:r>
              <a:rPr kumimoji="1" lang="zh-CN" altLang="en-US" dirty="0"/>
              <a:t>无论是国内的百度、知网、</a:t>
            </a:r>
            <a:r>
              <a:rPr kumimoji="1" lang="en-US" altLang="zh-CN" dirty="0" err="1"/>
              <a:t>Aminer</a:t>
            </a:r>
            <a:r>
              <a:rPr kumimoji="1" lang="zh-CN" altLang="en-US" dirty="0"/>
              <a:t> 还是国外的 谷歌学术搜索、微软学术搜索都不能满足研究团体搜索、接待相似度查询等功能。</a:t>
            </a:r>
            <a:endParaRPr kumimoji="1" lang="en-US" altLang="zh-CN" dirty="0"/>
          </a:p>
          <a:p>
            <a:endParaRPr kumimoji="1" lang="en-US" altLang="zh-CN" dirty="0"/>
          </a:p>
          <a:p>
            <a:r>
              <a:rPr kumimoji="1" lang="zh-CN" altLang="en-US" dirty="0"/>
              <a:t>本论文的目的就在于设计开发一个检索学术网络中研究团体、节点关联信息的平台。</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5</a:t>
            </a:fld>
            <a:endParaRPr lang="zh-CN" altLang="en-US"/>
          </a:p>
        </p:txBody>
      </p:sp>
    </p:spTree>
    <p:extLst>
      <p:ext uri="{BB962C8B-B14F-4D97-AF65-F5344CB8AC3E}">
        <p14:creationId xmlns:p14="http://schemas.microsoft.com/office/powerpoint/2010/main" val="2688864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关键字：</a:t>
            </a:r>
            <a:r>
              <a:rPr kumimoji="1" lang="en-US" altLang="zh-CN" dirty="0"/>
              <a:t>DBLP</a:t>
            </a:r>
          </a:p>
          <a:p>
            <a:endParaRPr kumimoji="1" lang="en-US" altLang="zh-CN" dirty="0"/>
          </a:p>
          <a:p>
            <a:r>
              <a:rPr kumimoji="1" lang="en-US" altLang="zh-CN" dirty="0"/>
              <a:t>1</a:t>
            </a:r>
            <a:r>
              <a:rPr kumimoji="1" lang="zh-CN" altLang="en-US" dirty="0"/>
              <a:t>、</a:t>
            </a:r>
            <a:r>
              <a:rPr kumimoji="1" lang="en-US" altLang="zh-CN" dirty="0"/>
              <a:t>DBLP</a:t>
            </a:r>
            <a:r>
              <a:rPr kumimoji="1" lang="zh-CN" altLang="en-US" dirty="0"/>
              <a:t>包含期刊、会议所发表的论文；也包含部分博士硕士论文。收录的数据丰富，质量很高，被学术界广泛认可。</a:t>
            </a:r>
            <a:endParaRPr kumimoji="1" lang="en-US" altLang="zh-CN" dirty="0"/>
          </a:p>
          <a:p>
            <a:r>
              <a:rPr kumimoji="1" lang="en-US" altLang="zh-CN" dirty="0"/>
              <a:t>2</a:t>
            </a:r>
            <a:r>
              <a:rPr kumimoji="1" lang="zh-CN" altLang="en-US" dirty="0"/>
              <a:t>、本文只抽取期刊会议发表的论文数据进行分析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Graph</a:t>
            </a:r>
          </a:p>
          <a:p>
            <a:endParaRPr kumimoji="1" lang="en-US" altLang="zh-CN" dirty="0"/>
          </a:p>
          <a:p>
            <a:r>
              <a:rPr kumimoji="1" lang="en-US" altLang="zh-CN" dirty="0"/>
              <a:t>1</a:t>
            </a:r>
            <a:r>
              <a:rPr kumimoji="1" lang="zh-CN" altLang="en-US" dirty="0"/>
              <a:t>、将从</a:t>
            </a:r>
            <a:r>
              <a:rPr kumimoji="1" lang="en-US" altLang="zh-CN" dirty="0"/>
              <a:t>DBLP</a:t>
            </a:r>
            <a:r>
              <a:rPr kumimoji="1" lang="zh-CN" altLang="en-US" dirty="0"/>
              <a:t>文献库中 抽取的数据进行处理，构造成一张学术网络图；在图上进行数据分析与检索</a:t>
            </a:r>
            <a:endParaRPr kumimoji="1" lang="en-US" altLang="zh-CN" dirty="0"/>
          </a:p>
          <a:p>
            <a:r>
              <a:rPr kumimoji="1" lang="en-US" altLang="zh-CN" dirty="0"/>
              <a:t>2</a:t>
            </a:r>
            <a:r>
              <a:rPr kumimoji="1" lang="zh-CN" altLang="en-US" dirty="0"/>
              <a:t>、图中包含两类节点：一类是作者对应的节点，一类是文章对应的节点</a:t>
            </a:r>
            <a:endParaRPr kumimoji="1" lang="en-US" altLang="zh-CN" dirty="0"/>
          </a:p>
          <a:p>
            <a:r>
              <a:rPr kumimoji="1" lang="en-US" altLang="zh-CN" dirty="0"/>
              <a:t>3</a:t>
            </a:r>
            <a:r>
              <a:rPr kumimoji="1" lang="zh-CN" altLang="en-US" dirty="0"/>
              <a:t>、图中包含两类边：一类是作者和文章之间的边（表示作者和文章的从属关系）；一类是作者之间的边（表示作者之间的合作关系）</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a:t>
            </a:r>
            <a:r>
              <a:rPr kumimoji="1" lang="en-US" altLang="zh-CN" dirty="0"/>
              <a:t>Neo4j</a:t>
            </a:r>
          </a:p>
          <a:p>
            <a:endParaRPr kumimoji="1" lang="en-US" altLang="zh-CN" dirty="0"/>
          </a:p>
          <a:p>
            <a:r>
              <a:rPr kumimoji="1" lang="en-US" altLang="zh-CN" dirty="0"/>
              <a:t>1</a:t>
            </a:r>
            <a:r>
              <a:rPr kumimoji="1" lang="zh-CN" altLang="en-US" dirty="0"/>
              <a:t>、</a:t>
            </a:r>
            <a:r>
              <a:rPr kumimoji="1" lang="en-US" altLang="zh-CN" dirty="0"/>
              <a:t>Neo4j</a:t>
            </a:r>
            <a:r>
              <a:rPr kumimoji="1" lang="zh-CN" altLang="en-US" dirty="0"/>
              <a:t>是一个专用的图数据库</a:t>
            </a:r>
            <a:endParaRPr kumimoji="1" lang="en-US" altLang="zh-CN" dirty="0"/>
          </a:p>
          <a:p>
            <a:r>
              <a:rPr kumimoji="1" lang="en-US" altLang="zh-CN" dirty="0"/>
              <a:t>2</a:t>
            </a:r>
            <a:r>
              <a:rPr kumimoji="1" lang="zh-CN" altLang="en-US" dirty="0"/>
              <a:t>、</a:t>
            </a:r>
            <a:r>
              <a:rPr kumimoji="1" lang="en-US" altLang="zh-CN" dirty="0"/>
              <a:t>Cypher</a:t>
            </a:r>
            <a:r>
              <a:rPr kumimoji="1" lang="zh-CN" altLang="en-US" dirty="0"/>
              <a:t>语言受</a:t>
            </a:r>
            <a:r>
              <a:rPr kumimoji="1" lang="en-US" altLang="zh-CN" dirty="0"/>
              <a:t>SQL</a:t>
            </a:r>
            <a:r>
              <a:rPr kumimoji="1" lang="zh-CN" altLang="en-US" dirty="0"/>
              <a:t>的启发，通过模式匹配，实现对图图数据的增删改查</a:t>
            </a:r>
            <a:endParaRPr kumimoji="1" lang="en-US" altLang="zh-CN" dirty="0"/>
          </a:p>
          <a:p>
            <a:r>
              <a:rPr kumimoji="1" lang="en-US" altLang="zh-CN" dirty="0"/>
              <a:t>3</a:t>
            </a:r>
            <a:r>
              <a:rPr kumimoji="1" lang="zh-CN" altLang="en-US" dirty="0"/>
              <a:t>、可以扩展其算法库，对图数据进行分析</a:t>
            </a:r>
            <a:endParaRPr kumimoji="1" lang="en-US" altLang="zh-CN" dirty="0"/>
          </a:p>
          <a:p>
            <a:endParaRPr kumimoji="1" lang="en-US" altLang="zh-CN" dirty="0"/>
          </a:p>
          <a:p>
            <a:r>
              <a:rPr kumimoji="1" lang="en-US" altLang="zh-CN" dirty="0"/>
              <a:t>——————————————————————————————————————————————————————</a:t>
            </a:r>
          </a:p>
          <a:p>
            <a:endParaRPr kumimoji="1" lang="en-US" altLang="zh-CN" dirty="0"/>
          </a:p>
          <a:p>
            <a:r>
              <a:rPr kumimoji="1" lang="zh-CN" altLang="en-US" dirty="0"/>
              <a:t>关键字：社区搜索</a:t>
            </a:r>
            <a:endParaRPr kumimoji="1" lang="en-US" altLang="zh-CN" dirty="0"/>
          </a:p>
          <a:p>
            <a:endParaRPr kumimoji="1" lang="en-US" altLang="zh-CN" dirty="0"/>
          </a:p>
          <a:p>
            <a:r>
              <a:rPr kumimoji="1" lang="en-US" altLang="zh-CN" dirty="0"/>
              <a:t>1</a:t>
            </a:r>
            <a:r>
              <a:rPr kumimoji="1" lang="zh-CN" altLang="en-US" dirty="0"/>
              <a:t>、通过在</a:t>
            </a:r>
            <a:r>
              <a:rPr kumimoji="1" lang="en-US" altLang="zh-CN" dirty="0"/>
              <a:t>Neo4j</a:t>
            </a:r>
            <a:r>
              <a:rPr kumimoji="1" lang="zh-CN" altLang="en-US" dirty="0"/>
              <a:t>上集成社区搜索算法，实现研究团体搜索功能</a:t>
            </a:r>
            <a:endParaRPr kumimoji="1" lang="en-US" altLang="zh-CN" dirty="0"/>
          </a:p>
          <a:p>
            <a:r>
              <a:rPr kumimoji="1" lang="en-US" altLang="zh-CN" dirty="0"/>
              <a:t>2</a:t>
            </a:r>
            <a:r>
              <a:rPr kumimoji="1" lang="zh-CN" altLang="en-US" dirty="0"/>
              <a:t>、处理传统的结构密集的社区搜索算法（如：</a:t>
            </a:r>
            <a:r>
              <a:rPr kumimoji="1" lang="en-US" altLang="zh-CN" dirty="0"/>
              <a:t>Louvain</a:t>
            </a:r>
            <a:r>
              <a:rPr kumimoji="1" lang="zh-CN" altLang="en-US" dirty="0"/>
              <a:t>算法）；还包括结构和属性都密集的社区搜索算法（</a:t>
            </a:r>
            <a:r>
              <a:rPr kumimoji="1" lang="en-US" altLang="zh-CN" dirty="0" err="1"/>
              <a:t>Equitruss</a:t>
            </a:r>
            <a:r>
              <a:rPr kumimoji="1" lang="zh-CN" altLang="en-US" dirty="0"/>
              <a:t>）</a:t>
            </a:r>
            <a:endParaRPr kumimoji="1" lang="en-US" altLang="zh-CN" dirty="0"/>
          </a:p>
          <a:p>
            <a:endParaRPr kumimoji="1" lang="en-US" altLang="zh-CN" dirty="0"/>
          </a:p>
          <a:p>
            <a:r>
              <a:rPr kumimoji="1" lang="en-US" altLang="zh-CN" dirty="0"/>
              <a:t>————————————————————————————————————————————————————————————</a:t>
            </a:r>
          </a:p>
          <a:p>
            <a:endParaRPr kumimoji="1" lang="en-US" altLang="zh-CN" dirty="0"/>
          </a:p>
          <a:p>
            <a:r>
              <a:rPr kumimoji="1" lang="en-US" altLang="zh-CN" dirty="0"/>
              <a:t>ATC</a:t>
            </a:r>
            <a:r>
              <a:rPr kumimoji="1" lang="zh-CN" altLang="en-US" dirty="0"/>
              <a:t>算法：核心是首先找到结构紧密的社区，然后通过判断社区属性是够满足要求，对社区进行过滤；</a:t>
            </a:r>
            <a:endParaRPr kumimoji="1" lang="en-US" altLang="zh-CN" dirty="0"/>
          </a:p>
          <a:p>
            <a:endParaRPr kumimoji="1" lang="en-US" altLang="zh-CN" dirty="0"/>
          </a:p>
          <a:p>
            <a:r>
              <a:rPr kumimoji="1" lang="zh-CN" altLang="en-US" dirty="0"/>
              <a:t>判断属性是否满足要求：</a:t>
            </a:r>
            <a:endParaRPr kumimoji="1" lang="en-US" altLang="zh-CN" dirty="0"/>
          </a:p>
          <a:p>
            <a:endParaRPr kumimoji="1" lang="en-US" altLang="zh-CN" dirty="0"/>
          </a:p>
          <a:p>
            <a:r>
              <a:rPr kumimoji="1" lang="en-US" altLang="zh-CN" dirty="0"/>
              <a:t>1</a:t>
            </a:r>
            <a:r>
              <a:rPr kumimoji="1" lang="zh-CN" altLang="en-US" dirty="0"/>
              <a:t>、属性编号，每一个属性都由唯一的整数</a:t>
            </a:r>
            <a:r>
              <a:rPr kumimoji="1" lang="en-US" altLang="zh-CN" dirty="0"/>
              <a:t>ID</a:t>
            </a:r>
          </a:p>
          <a:p>
            <a:r>
              <a:rPr kumimoji="1" lang="en-US" altLang="zh-CN" dirty="0"/>
              <a:t>2</a:t>
            </a:r>
            <a:r>
              <a:rPr kumimoji="1" lang="zh-CN" altLang="en-US" dirty="0"/>
              <a:t>、频繁项集</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50595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这一部分主要从：</a:t>
            </a:r>
            <a:endParaRPr lang="en-US" altLang="zh-CN" dirty="0"/>
          </a:p>
          <a:p>
            <a:endParaRPr lang="en-US" altLang="zh-CN" dirty="0"/>
          </a:p>
          <a:p>
            <a:r>
              <a:rPr lang="zh-CN" altLang="en-US" dirty="0"/>
              <a:t>数据建模</a:t>
            </a:r>
            <a:r>
              <a:rPr lang="en-US" altLang="zh-CN" dirty="0"/>
              <a:t>&amp;</a:t>
            </a:r>
            <a:r>
              <a:rPr lang="zh-CN" altLang="en-US" dirty="0"/>
              <a:t>预处理、算法集成、功能实现</a:t>
            </a:r>
            <a:endParaRPr lang="en-US" altLang="zh-CN" dirty="0"/>
          </a:p>
          <a:p>
            <a:endParaRPr lang="en-US" altLang="zh-CN" dirty="0"/>
          </a:p>
          <a:p>
            <a:r>
              <a:rPr lang="zh-CN" altLang="en-US" dirty="0"/>
              <a:t>等几个方面介绍本文的研究方法和思路</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7</a:t>
            </a:fld>
            <a:endParaRPr lang="zh-CN" altLang="en-US"/>
          </a:p>
        </p:txBody>
      </p:sp>
    </p:spTree>
    <p:extLst>
      <p:ext uri="{BB962C8B-B14F-4D97-AF65-F5344CB8AC3E}">
        <p14:creationId xmlns:p14="http://schemas.microsoft.com/office/powerpoint/2010/main" val="336054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zh-CN" altLang="en-US" dirty="0"/>
              <a:t>主要从 数据建模与预处理、算法集成。系统实现架构三个方面 介绍研究方法</a:t>
            </a:r>
            <a:endParaRPr lang="en-US" altLang="zh-CN"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267401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数据建模</a:t>
            </a:r>
            <a:r>
              <a:rPr lang="en-US" altLang="zh-CN" dirty="0"/>
              <a:t>&amp;</a:t>
            </a:r>
            <a:r>
              <a:rPr lang="zh-CN" altLang="en-US" dirty="0"/>
              <a:t>预处理</a:t>
            </a:r>
            <a:endParaRPr lang="en-US" altLang="zh-CN" dirty="0"/>
          </a:p>
          <a:p>
            <a:endParaRPr lang="en-US" altLang="zh-CN" dirty="0"/>
          </a:p>
          <a:p>
            <a:r>
              <a:rPr lang="zh-CN" altLang="en-US" dirty="0"/>
              <a:t>在数据建模阶段，需要从文献的  “作者之间的关系” 和  “作者与文章之间的关系”，构建学术网络。</a:t>
            </a:r>
            <a:endParaRPr lang="en-US" altLang="zh-CN" dirty="0"/>
          </a:p>
          <a:p>
            <a:endParaRPr lang="en-US" altLang="zh-CN" dirty="0"/>
          </a:p>
          <a:p>
            <a:r>
              <a:rPr lang="zh-CN" altLang="en-US" dirty="0"/>
              <a:t>数据建模具体来说：</a:t>
            </a:r>
            <a:endParaRPr lang="en-US" altLang="zh-CN" dirty="0"/>
          </a:p>
          <a:p>
            <a:endParaRPr lang="en-US" altLang="zh-CN" dirty="0"/>
          </a:p>
          <a:p>
            <a:r>
              <a:rPr lang="zh-CN" altLang="en-US" dirty="0"/>
              <a:t>学术网络图是一个属性图， 并且包含两类节点和两类边</a:t>
            </a:r>
            <a:endParaRPr lang="en-US" altLang="zh-CN" dirty="0"/>
          </a:p>
          <a:p>
            <a:endParaRPr lang="en-US" altLang="zh-CN" dirty="0"/>
          </a:p>
          <a:p>
            <a:r>
              <a:rPr lang="zh-CN" altLang="en-US" dirty="0"/>
              <a:t>两类节点分别是：</a:t>
            </a:r>
            <a:endParaRPr lang="en-US" altLang="zh-CN" dirty="0"/>
          </a:p>
          <a:p>
            <a:pPr marL="171450" indent="-171450">
              <a:buFontTx/>
              <a:buChar char="-"/>
            </a:pPr>
            <a:r>
              <a:rPr lang="zh-CN" altLang="en-US" dirty="0"/>
              <a:t>作者节点：代表一位作者，节点的属性包括，作者姓名、发表过的文章等信息</a:t>
            </a:r>
            <a:endParaRPr lang="en-US" altLang="zh-CN" dirty="0"/>
          </a:p>
          <a:p>
            <a:pPr marL="171450" indent="-171450">
              <a:buFontTx/>
              <a:buChar char="-"/>
            </a:pPr>
            <a:r>
              <a:rPr lang="zh-CN" altLang="en-US" dirty="0"/>
              <a:t>文章节点：代表一篇文章，节点属性包括文章的标题、引用次数等信息</a:t>
            </a:r>
            <a:endParaRPr lang="en-US" altLang="zh-CN" dirty="0"/>
          </a:p>
          <a:p>
            <a:pPr marL="171450" indent="-171450">
              <a:buFontTx/>
              <a:buChar char="-"/>
            </a:pPr>
            <a:r>
              <a:rPr lang="zh-CN" altLang="en-US" dirty="0"/>
              <a:t>对文章标题使用</a:t>
            </a:r>
            <a:r>
              <a:rPr lang="en-US" altLang="zh-CN" dirty="0" err="1"/>
              <a:t>nltk</a:t>
            </a:r>
            <a:r>
              <a:rPr lang="zh-CN" altLang="en-US" dirty="0"/>
              <a:t>进行分词，并且给每一个词唯一编号，方便后续算法运行</a:t>
            </a:r>
            <a:endParaRPr lang="en-US" altLang="zh-CN" dirty="0"/>
          </a:p>
          <a:p>
            <a:pPr marL="0" indent="0">
              <a:buFontTx/>
              <a:buNone/>
            </a:pPr>
            <a:endParaRPr lang="en-US" altLang="zh-CN" dirty="0"/>
          </a:p>
          <a:p>
            <a:pPr marL="0" indent="0">
              <a:buFontTx/>
              <a:buNone/>
            </a:pPr>
            <a:r>
              <a:rPr lang="zh-CN" altLang="en-US" dirty="0"/>
              <a:t>两类边分别是：</a:t>
            </a:r>
            <a:endParaRPr lang="en-US" altLang="zh-CN" dirty="0"/>
          </a:p>
          <a:p>
            <a:pPr marL="171450" indent="-171450">
              <a:buFontTx/>
              <a:buChar char="-"/>
            </a:pPr>
            <a:r>
              <a:rPr lang="zh-CN" altLang="en-US" dirty="0"/>
              <a:t>作者之间的边：代表作者之间的合作关系，边的权重代表二者的合作次数</a:t>
            </a:r>
            <a:endParaRPr lang="en-US" altLang="zh-CN" dirty="0"/>
          </a:p>
          <a:p>
            <a:pPr marL="171450" indent="-171450">
              <a:buFontTx/>
              <a:buChar char="-"/>
            </a:pPr>
            <a:r>
              <a:rPr lang="zh-CN" altLang="en-US" dirty="0"/>
              <a:t>作者和文章之间的边：代表文章和作者之间的从属关系</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数据预处理具体来说：</a:t>
            </a:r>
            <a:endParaRPr lang="en-US" altLang="zh-CN" dirty="0"/>
          </a:p>
          <a:p>
            <a:pPr marL="0" indent="0">
              <a:buFontTx/>
              <a:buNone/>
            </a:pPr>
            <a:endParaRPr lang="en-US" altLang="zh-CN" dirty="0"/>
          </a:p>
          <a:p>
            <a:pPr marL="171450" indent="-171450">
              <a:buFont typeface="Wingdings" panose="05000000000000000000" pitchFamily="2" charset="2"/>
              <a:buChar char="Ø"/>
            </a:pPr>
            <a:r>
              <a:rPr lang="zh-CN" altLang="en-US" dirty="0"/>
              <a:t>首先要从原始数据中提取节点和边的数据</a:t>
            </a:r>
            <a:endParaRPr lang="en-US" altLang="zh-CN" dirty="0"/>
          </a:p>
          <a:p>
            <a:pPr marL="171450" indent="-171450">
              <a:buFont typeface="Wingdings" panose="05000000000000000000" pitchFamily="2" charset="2"/>
              <a:buChar char="Ø"/>
            </a:pPr>
            <a:endParaRPr lang="en-US" altLang="zh-CN" dirty="0"/>
          </a:p>
          <a:p>
            <a:pPr marL="171450" indent="-171450">
              <a:buFontTx/>
              <a:buChar char="-"/>
            </a:pPr>
            <a:r>
              <a:rPr lang="zh-CN" altLang="en-US" dirty="0"/>
              <a:t>代用流式解析的方式解析</a:t>
            </a:r>
            <a:r>
              <a:rPr lang="en-US" altLang="zh-CN" dirty="0"/>
              <a:t>DBLP</a:t>
            </a:r>
            <a:r>
              <a:rPr lang="zh-CN" altLang="en-US" dirty="0"/>
              <a:t>的</a:t>
            </a:r>
            <a:r>
              <a:rPr lang="en-US" altLang="zh-CN" dirty="0"/>
              <a:t>XML</a:t>
            </a:r>
            <a:r>
              <a:rPr lang="zh-CN" altLang="en-US" dirty="0"/>
              <a:t>元数据，提取学术期刊文献信息</a:t>
            </a:r>
            <a:endParaRPr lang="en-US" altLang="zh-CN" dirty="0"/>
          </a:p>
          <a:p>
            <a:pPr marL="171450" indent="-171450">
              <a:buFontTx/>
              <a:buChar char="-"/>
            </a:pPr>
            <a:r>
              <a:rPr lang="zh-CN" altLang="en-US" dirty="0"/>
              <a:t>每一个</a:t>
            </a:r>
            <a:r>
              <a:rPr lang="en-US" altLang="zh-CN" dirty="0"/>
              <a:t>article</a:t>
            </a:r>
            <a:r>
              <a:rPr lang="zh-CN" altLang="en-US" dirty="0"/>
              <a:t>标签就生成一个文章节点，同时如果文章中的作者则对应生成文章节点</a:t>
            </a:r>
            <a:endParaRPr lang="en-US" altLang="zh-CN" dirty="0"/>
          </a:p>
          <a:p>
            <a:pPr marL="171450" indent="-171450">
              <a:buFontTx/>
              <a:buChar char="-"/>
            </a:pPr>
            <a:r>
              <a:rPr lang="zh-CN" altLang="en-US" dirty="0"/>
              <a:t>一篇文章和它的每一个作者之间都生成一条边</a:t>
            </a:r>
            <a:endParaRPr lang="en-US" altLang="zh-CN" dirty="0"/>
          </a:p>
          <a:p>
            <a:pPr marL="171450" indent="-171450">
              <a:buFontTx/>
              <a:buChar char="-"/>
            </a:pPr>
            <a:r>
              <a:rPr lang="zh-CN" altLang="en-US" dirty="0"/>
              <a:t>同一篇文章的多个作者之间进行两两组合组合，每一个组合生成一条作者之间的边（作者之间有多条边以边的权重表示）</a:t>
            </a:r>
            <a:endParaRPr lang="en-US" altLang="zh-CN" dirty="0"/>
          </a:p>
          <a:p>
            <a:pPr marL="171450" indent="-171450">
              <a:buFontTx/>
              <a:buChar char="-"/>
            </a:pPr>
            <a:endParaRPr lang="en-US" altLang="zh-CN" dirty="0"/>
          </a:p>
          <a:p>
            <a:pPr marL="171450" indent="-171450">
              <a:buFont typeface="Wingdings" panose="05000000000000000000" pitchFamily="2" charset="2"/>
              <a:buChar char="Ø"/>
            </a:pPr>
            <a:r>
              <a:rPr lang="zh-CN" altLang="en-US" dirty="0"/>
              <a:t>节点和边的属性</a:t>
            </a:r>
            <a:endParaRPr lang="en-US" altLang="zh-CN" dirty="0"/>
          </a:p>
          <a:p>
            <a:pPr marL="0" indent="0">
              <a:buFont typeface="Wingdings" panose="05000000000000000000" pitchFamily="2" charset="2"/>
              <a:buNone/>
            </a:pPr>
            <a:endParaRPr lang="en-US" altLang="zh-CN" dirty="0"/>
          </a:p>
          <a:p>
            <a:pPr marL="0" indent="0">
              <a:buFont typeface="Wingdings" panose="05000000000000000000" pitchFamily="2" charset="2"/>
              <a:buNone/>
            </a:pPr>
            <a:r>
              <a:rPr lang="en-US" altLang="zh-CN" dirty="0"/>
              <a:t>-  </a:t>
            </a:r>
            <a:r>
              <a:rPr lang="zh-CN" altLang="en-US" dirty="0"/>
              <a:t>作者节点的属性（作者发表过的全部文章）：用作者名计算一个</a:t>
            </a:r>
            <a:r>
              <a:rPr lang="en-US" altLang="zh-CN" dirty="0"/>
              <a:t>10</a:t>
            </a:r>
            <a:r>
              <a:rPr lang="zh-CN" altLang="en-US" dirty="0"/>
              <a:t>位的</a:t>
            </a:r>
            <a:r>
              <a:rPr lang="en-US" altLang="zh-CN" dirty="0" err="1"/>
              <a:t>hashcode</a:t>
            </a:r>
            <a:r>
              <a:rPr lang="zh-CN" altLang="en-US" dirty="0"/>
              <a:t>，再对一个整数取模（比如：</a:t>
            </a:r>
            <a:r>
              <a:rPr lang="en-US" altLang="zh-CN" dirty="0"/>
              <a:t>100</a:t>
            </a:r>
            <a:r>
              <a:rPr lang="zh-CN" altLang="en-US" dirty="0"/>
              <a:t>），把作者散列到</a:t>
            </a:r>
            <a:r>
              <a:rPr lang="en-US" altLang="zh-CN" dirty="0"/>
              <a:t>100</a:t>
            </a:r>
            <a:r>
              <a:rPr lang="zh-CN" altLang="en-US" dirty="0"/>
              <a:t>个小文件中分别统计</a:t>
            </a:r>
            <a:endParaRPr lang="en-US" altLang="zh-CN" dirty="0"/>
          </a:p>
          <a:p>
            <a:pPr marL="171450" indent="-171450">
              <a:buFontTx/>
              <a:buChar char="-"/>
            </a:pPr>
            <a:r>
              <a:rPr lang="zh-CN" altLang="en-US" dirty="0"/>
              <a:t>作者之间边的权重：同边的两个端点</a:t>
            </a:r>
            <a:r>
              <a:rPr lang="en-US" altLang="zh-CN" dirty="0"/>
              <a:t>ID</a:t>
            </a:r>
            <a:r>
              <a:rPr lang="zh-CN" altLang="en-US" dirty="0"/>
              <a:t>，计算唯一</a:t>
            </a:r>
            <a:r>
              <a:rPr lang="en-US" altLang="zh-CN" dirty="0" err="1"/>
              <a:t>hashcode</a:t>
            </a:r>
            <a:r>
              <a:rPr lang="zh-CN" altLang="en-US" dirty="0"/>
              <a:t>，把边散列到不同的文件中，分别进行统计</a:t>
            </a:r>
            <a:endParaRPr lang="en-US" altLang="zh-CN" dirty="0"/>
          </a:p>
          <a:p>
            <a:pPr marL="171450" indent="-171450">
              <a:buFontTx/>
              <a:buChar char="-"/>
            </a:pPr>
            <a:endParaRPr lang="en-US" altLang="zh-CN" dirty="0"/>
          </a:p>
          <a:p>
            <a:pPr marL="171450" indent="-171450">
              <a:buFontTx/>
              <a:buChar char="-"/>
            </a:pPr>
            <a:endParaRPr lang="en-US" altLang="zh-CN" dirty="0"/>
          </a:p>
          <a:p>
            <a:pPr marL="0" indent="0">
              <a:buFontTx/>
              <a:buNone/>
            </a:pPr>
            <a:r>
              <a:rPr lang="en-US" altLang="zh-CN" dirty="0"/>
              <a:t>——————————————————————————————————————————————————————————————————</a:t>
            </a:r>
          </a:p>
          <a:p>
            <a:pPr marL="0" indent="0">
              <a:buFontTx/>
              <a:buNone/>
            </a:pPr>
            <a:endParaRPr lang="en-US" altLang="zh-CN" dirty="0"/>
          </a:p>
          <a:p>
            <a:pPr marL="0" indent="0">
              <a:buFontTx/>
              <a:buNone/>
            </a:pPr>
            <a:r>
              <a:rPr lang="zh-CN" altLang="en-US" dirty="0"/>
              <a:t>算法集成：</a:t>
            </a:r>
            <a:endParaRPr lang="en-US" altLang="zh-CN" dirty="0"/>
          </a:p>
          <a:p>
            <a:pPr marL="0" indent="0">
              <a:buFontTx/>
              <a:buNone/>
            </a:pPr>
            <a:endParaRPr lang="en-US" altLang="zh-CN" dirty="0"/>
          </a:p>
          <a:p>
            <a:pPr marL="0" indent="0">
              <a:buFontTx/>
              <a:buNone/>
            </a:pPr>
            <a:r>
              <a:rPr lang="zh-CN" altLang="en-US" dirty="0"/>
              <a:t>本文所述系统的一个主要功能就是基于学术网络图进行数据分析，包括：</a:t>
            </a:r>
            <a:endParaRPr lang="en-US" altLang="zh-CN" dirty="0"/>
          </a:p>
          <a:p>
            <a:pPr marL="0" indent="0">
              <a:buFontTx/>
              <a:buNone/>
            </a:pPr>
            <a:endParaRPr lang="en-US" altLang="zh-CN" dirty="0"/>
          </a:p>
          <a:p>
            <a:pPr marL="171450" indent="-171450">
              <a:buFontTx/>
              <a:buChar char="-"/>
            </a:pPr>
            <a:r>
              <a:rPr lang="zh-CN" altLang="en-US" dirty="0"/>
              <a:t>节点信息检索</a:t>
            </a:r>
            <a:endParaRPr lang="en-US" altLang="zh-CN" dirty="0"/>
          </a:p>
          <a:p>
            <a:pPr marL="171450" indent="-171450">
              <a:buFontTx/>
              <a:buChar char="-"/>
            </a:pPr>
            <a:r>
              <a:rPr lang="zh-CN" altLang="en-US" dirty="0"/>
              <a:t>节点相似度查询</a:t>
            </a:r>
            <a:endParaRPr lang="en-US" altLang="zh-CN" dirty="0"/>
          </a:p>
          <a:p>
            <a:pPr marL="171450" indent="-171450">
              <a:buFontTx/>
              <a:buChar char="-"/>
            </a:pPr>
            <a:r>
              <a:rPr lang="zh-CN" altLang="en-US" dirty="0"/>
              <a:t>节点中心度查询</a:t>
            </a:r>
            <a:endParaRPr lang="en-US" altLang="zh-CN" dirty="0"/>
          </a:p>
          <a:p>
            <a:pPr marL="171450" indent="-171450">
              <a:buFontTx/>
              <a:buChar char="-"/>
            </a:pPr>
            <a:r>
              <a:rPr lang="zh-CN" altLang="en-US" dirty="0"/>
              <a:t>研究团体搜索</a:t>
            </a:r>
            <a:endParaRPr lang="en-US" altLang="zh-CN" dirty="0"/>
          </a:p>
          <a:p>
            <a:pPr marL="0" indent="0">
              <a:buFontTx/>
              <a:buNone/>
            </a:pPr>
            <a:endParaRPr lang="en-US" altLang="zh-CN" dirty="0"/>
          </a:p>
          <a:p>
            <a:pPr marL="0" indent="0">
              <a:buFontTx/>
              <a:buNone/>
            </a:pPr>
            <a:r>
              <a:rPr lang="zh-CN" altLang="en-US" dirty="0"/>
              <a:t>要实现上述功能就必须借助于图的相关算法， 比如：中心性算法、相似度算法、社区检测算法等。</a:t>
            </a:r>
            <a:endParaRPr lang="en-US" altLang="zh-CN" dirty="0"/>
          </a:p>
          <a:p>
            <a:pPr marL="0" indent="0">
              <a:buFontTx/>
              <a:buNone/>
            </a:pPr>
            <a:endParaRPr lang="en-US" altLang="zh-CN" dirty="0"/>
          </a:p>
          <a:p>
            <a:pPr marL="0" indent="0">
              <a:buFontTx/>
              <a:buNone/>
            </a:pPr>
            <a:r>
              <a:rPr lang="zh-CN" altLang="en-US" dirty="0"/>
              <a:t>图数据库</a:t>
            </a:r>
            <a:r>
              <a:rPr lang="en-US" altLang="zh-CN" dirty="0"/>
              <a:t>Nei4j</a:t>
            </a:r>
            <a:r>
              <a:rPr lang="zh-CN" altLang="en-US" dirty="0"/>
              <a:t>有自带的算法库，但是无法满足本系统的需求；因此需要对</a:t>
            </a:r>
            <a:r>
              <a:rPr lang="en-US" altLang="zh-CN" dirty="0"/>
              <a:t>Neo4j</a:t>
            </a:r>
            <a:r>
              <a:rPr lang="zh-CN" altLang="en-US" dirty="0"/>
              <a:t>所支持的算法进行扩展。</a:t>
            </a:r>
            <a:endParaRPr lang="en-US" altLang="zh-CN" dirty="0"/>
          </a:p>
          <a:p>
            <a:pPr marL="0" indent="0">
              <a:buFontTx/>
              <a:buNone/>
            </a:pPr>
            <a:endParaRPr lang="en-US" altLang="zh-CN" dirty="0"/>
          </a:p>
          <a:p>
            <a:pPr marL="0" indent="0">
              <a:buFontTx/>
              <a:buNone/>
            </a:pPr>
            <a:r>
              <a:rPr lang="zh-CN" altLang="en-US" dirty="0"/>
              <a:t>本文在图数据库</a:t>
            </a:r>
            <a:r>
              <a:rPr lang="en-US" altLang="zh-CN" dirty="0"/>
              <a:t>Neo4j</a:t>
            </a:r>
            <a:r>
              <a:rPr lang="zh-CN" altLang="en-US" dirty="0"/>
              <a:t>的基础上集成了， 计算节点相似度的算法</a:t>
            </a:r>
            <a:r>
              <a:rPr lang="en-US" altLang="zh-CN" dirty="0" err="1"/>
              <a:t>Simrank</a:t>
            </a:r>
            <a:r>
              <a:rPr lang="zh-CN" altLang="en-US" dirty="0"/>
              <a:t>， 以及搜索属性紧密的社区的算法（</a:t>
            </a:r>
            <a:r>
              <a:rPr lang="en-US" altLang="zh-CN" dirty="0" err="1"/>
              <a:t>Equitruss</a:t>
            </a:r>
            <a:r>
              <a:rPr lang="zh-CN" altLang="en-US" dirty="0"/>
              <a:t>）</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en-US" altLang="zh-CN" dirty="0"/>
              <a:t>——————————————————————————————————————————————————————————————————</a:t>
            </a:r>
          </a:p>
          <a:p>
            <a:pPr marL="0" indent="0">
              <a:buFontTx/>
              <a:buNone/>
            </a:pPr>
            <a:r>
              <a:rPr lang="zh-CN" altLang="en-US" dirty="0"/>
              <a:t>系统实现架构：</a:t>
            </a:r>
            <a:endParaRPr lang="en-US" altLang="zh-CN" dirty="0"/>
          </a:p>
          <a:p>
            <a:pPr marL="0" indent="0">
              <a:buFontTx/>
              <a:buNone/>
            </a:pPr>
            <a:endParaRPr lang="en-US" altLang="zh-CN" dirty="0"/>
          </a:p>
          <a:p>
            <a:pPr marL="0" indent="0">
              <a:buFontTx/>
              <a:buNone/>
            </a:pPr>
            <a:r>
              <a:rPr lang="zh-CN" altLang="en-US" dirty="0"/>
              <a:t>本系统功能实现主要分为 </a:t>
            </a:r>
            <a:endParaRPr lang="en-US" altLang="zh-CN" dirty="0"/>
          </a:p>
          <a:p>
            <a:pPr marL="0" indent="0">
              <a:buFontTx/>
              <a:buNone/>
            </a:pPr>
            <a:endParaRPr lang="en-US" altLang="zh-CN" dirty="0"/>
          </a:p>
          <a:p>
            <a:pPr marL="0" indent="0">
              <a:buFontTx/>
              <a:buNone/>
            </a:pPr>
            <a:r>
              <a:rPr lang="en-US" altLang="zh-CN" dirty="0"/>
              <a:t>&gt;</a:t>
            </a:r>
            <a:r>
              <a:rPr lang="zh-CN" altLang="en-US" dirty="0"/>
              <a:t> 前端可视化模块：采用</a:t>
            </a:r>
            <a:r>
              <a:rPr lang="en-US" altLang="zh-CN" dirty="0"/>
              <a:t>MVVM</a:t>
            </a:r>
            <a:r>
              <a:rPr lang="zh-CN" altLang="en-US" dirty="0"/>
              <a:t>架构，和前端框架</a:t>
            </a:r>
            <a:r>
              <a:rPr lang="en-US" altLang="zh-CN" dirty="0" err="1"/>
              <a:t>Vue</a:t>
            </a:r>
            <a:r>
              <a:rPr lang="zh-CN" altLang="en-US" dirty="0"/>
              <a:t>实现</a:t>
            </a:r>
            <a:endParaRPr lang="en-US" altLang="zh-CN" dirty="0"/>
          </a:p>
          <a:p>
            <a:pPr marL="0" indent="0">
              <a:buFontTx/>
              <a:buNone/>
            </a:pPr>
            <a:r>
              <a:rPr lang="zh-CN" altLang="en-US" dirty="0"/>
              <a:t> </a:t>
            </a:r>
            <a:endParaRPr lang="en-US" altLang="zh-CN" dirty="0"/>
          </a:p>
          <a:p>
            <a:pPr marL="0" indent="0">
              <a:buFontTx/>
              <a:buNone/>
            </a:pPr>
            <a:endParaRPr lang="en-US" altLang="zh-CN" dirty="0"/>
          </a:p>
          <a:p>
            <a:pPr marL="0" indent="0">
              <a:buFontTx/>
              <a:buNone/>
            </a:pPr>
            <a:r>
              <a:rPr lang="en-US" altLang="zh-CN" dirty="0"/>
              <a:t>-</a:t>
            </a:r>
            <a:r>
              <a:rPr lang="zh-CN" altLang="en-US" dirty="0"/>
              <a:t> 负责与用户行进交互</a:t>
            </a:r>
            <a:endParaRPr lang="en-US" altLang="zh-CN" dirty="0"/>
          </a:p>
          <a:p>
            <a:pPr marL="0" indent="0">
              <a:buFontTx/>
              <a:buNone/>
            </a:pPr>
            <a:r>
              <a:rPr lang="en-US" altLang="zh-CN" dirty="0"/>
              <a:t>-</a:t>
            </a:r>
            <a:r>
              <a:rPr lang="zh-CN" altLang="en-US" dirty="0"/>
              <a:t> 负责展示系统处理结果</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171450" indent="-171450">
              <a:buFont typeface="Wingdings" pitchFamily="2" charset="2"/>
              <a:buChar char="Ø"/>
            </a:pPr>
            <a:r>
              <a:rPr lang="zh-CN" altLang="en-US" dirty="0"/>
              <a:t>后端模块，采用</a:t>
            </a:r>
            <a:r>
              <a:rPr lang="en-US" altLang="zh-CN" dirty="0"/>
              <a:t>Restful</a:t>
            </a:r>
            <a:r>
              <a:rPr lang="zh-CN" altLang="en-US" dirty="0"/>
              <a:t>风格</a:t>
            </a:r>
            <a:r>
              <a:rPr lang="en-US" altLang="zh-CN" dirty="0"/>
              <a:t>API</a:t>
            </a:r>
            <a:r>
              <a:rPr lang="zh-CN" altLang="en-US" dirty="0"/>
              <a:t>，以及</a:t>
            </a:r>
            <a:r>
              <a:rPr lang="en-US" altLang="zh-CN" dirty="0"/>
              <a:t>MVC</a:t>
            </a:r>
            <a:r>
              <a:rPr lang="zh-CN" altLang="en-US" dirty="0"/>
              <a:t>架构</a:t>
            </a:r>
            <a:endParaRPr lang="en-US" altLang="zh-CN" dirty="0"/>
          </a:p>
          <a:p>
            <a:pPr marL="0" indent="0">
              <a:buFontTx/>
              <a:buNone/>
            </a:pPr>
            <a:endParaRPr lang="en-US" altLang="zh-CN" dirty="0"/>
          </a:p>
          <a:p>
            <a:pPr marL="0" indent="0">
              <a:buFontTx/>
              <a:buNone/>
            </a:pPr>
            <a:r>
              <a:rPr lang="en-US" altLang="zh-CN" dirty="0"/>
              <a:t>-</a:t>
            </a:r>
            <a:r>
              <a:rPr lang="zh-CN" altLang="en-US" dirty="0"/>
              <a:t> 负责处理业务逻辑，返回结果到前端</a:t>
            </a: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3A4D203C-28B5-4C78-8629-A14167E201D0}" type="slidenum">
              <a:rPr lang="zh-CN" altLang="en-US" smtClean="0"/>
              <a:t>9</a:t>
            </a:fld>
            <a:endParaRPr lang="zh-CN" altLang="en-US"/>
          </a:p>
        </p:txBody>
      </p:sp>
    </p:spTree>
    <p:extLst>
      <p:ext uri="{BB962C8B-B14F-4D97-AF65-F5344CB8AC3E}">
        <p14:creationId xmlns:p14="http://schemas.microsoft.com/office/powerpoint/2010/main" val="205268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4206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DnDiag">
          <a:fgClr>
            <a:schemeClr val="bg1">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xml"/><Relationship Id="rId7" Type="http://schemas.openxmlformats.org/officeDocument/2006/relationships/notesSlide" Target="../notesSlides/notesSlide10.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4.xml"/><Relationship Id="rId7" Type="http://schemas.microsoft.com/office/2007/relationships/hdphoto" Target="../media/hdphoto14.wdp"/><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8.png"/><Relationship Id="rId5" Type="http://schemas.microsoft.com/office/2007/relationships/hdphoto" Target="../media/hdphoto13.wdp"/><Relationship Id="rId4" Type="http://schemas.openxmlformats.org/officeDocument/2006/relationships/image" Target="../media/image17.png"/><Relationship Id="rId9" Type="http://schemas.microsoft.com/office/2007/relationships/hdphoto" Target="../media/hdphoto15.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25.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2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5" Type="http://schemas.openxmlformats.org/officeDocument/2006/relationships/image" Target="../media/image2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5" Type="http://schemas.openxmlformats.org/officeDocument/2006/relationships/image" Target="../media/image29.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31.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microsoft.com/office/2007/relationships/hdphoto" Target="../media/hdphoto17.wdp"/></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7.wdp"/></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17.wdp"/></Relationships>
</file>

<file path=ppt/slides/_rels/slide2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9.wdp"/><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microsoft.com/office/2007/relationships/hdphoto" Target="../media/hdphoto4.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5" Type="http://schemas.openxmlformats.org/officeDocument/2006/relationships/tags" Target="../tags/tag5.xml"/><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1.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5"/>
          <p:cNvSpPr>
            <a:spLocks noChangeArrowheads="1"/>
          </p:cNvSpPr>
          <p:nvPr/>
        </p:nvSpPr>
        <p:spPr bwMode="auto">
          <a:xfrm>
            <a:off x="3119755" y="4794250"/>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6332265" y="504704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p:cNvGrpSpPr/>
          <p:nvPr/>
        </p:nvGrpSpPr>
        <p:grpSpPr>
          <a:xfrm>
            <a:off x="4294522" y="5082541"/>
            <a:ext cx="104968" cy="149989"/>
            <a:chOff x="11101388" y="-2608263"/>
            <a:chExt cx="4789488" cy="6843714"/>
          </a:xfrm>
          <a:solidFill>
            <a:schemeClr val="accent1">
              <a:lumMod val="50000"/>
            </a:schemeClr>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pic>
        <p:nvPicPr>
          <p:cNvPr id="24" name="图片 23">
            <a:extLst>
              <a:ext uri="{FF2B5EF4-FFF2-40B4-BE49-F238E27FC236}">
                <a16:creationId xmlns:a16="http://schemas.microsoft.com/office/drawing/2014/main" id="{5D2ADBDF-EBA1-428E-BAF2-64C76A9D8F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3709" y="-400328"/>
            <a:ext cx="2137137" cy="2814647"/>
          </a:xfrm>
          <a:prstGeom prst="rect">
            <a:avLst/>
          </a:prstGeom>
        </p:spPr>
      </p:pic>
      <p:sp>
        <p:nvSpPr>
          <p:cNvPr id="35" name="矩形 34">
            <a:extLst>
              <a:ext uri="{FF2B5EF4-FFF2-40B4-BE49-F238E27FC236}">
                <a16:creationId xmlns:a16="http://schemas.microsoft.com/office/drawing/2014/main" id="{0A8BA956-22D2-410B-A4A9-FA89268C5CC6}"/>
              </a:ext>
            </a:extLst>
          </p:cNvPr>
          <p:cNvSpPr/>
          <p:nvPr/>
        </p:nvSpPr>
        <p:spPr>
          <a:xfrm>
            <a:off x="2651570" y="2879866"/>
            <a:ext cx="7026275" cy="1107996"/>
          </a:xfrm>
          <a:prstGeom prst="rect">
            <a:avLst/>
          </a:prstGeom>
        </p:spPr>
        <p:txBody>
          <a:bodyPr wrap="square">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基于</a:t>
            </a:r>
            <a:r>
              <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rPr>
              <a:t>Neo4j</a:t>
            </a: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的研究团体搜索系统设计与实现</a:t>
            </a:r>
            <a:endParaRPr kumimoji="1" lang="en-US" altLang="zh-CN" sz="3300" dirty="0">
              <a:solidFill>
                <a:srgbClr val="20517C"/>
              </a:solidFill>
              <a:latin typeface="微软雅黑" panose="020B0503020204020204" charset="-122"/>
              <a:ea typeface="微软雅黑" panose="020B0503020204020204" charset="-122"/>
              <a:cs typeface="微软雅黑" panose="020B0503020204020204" charset="-122"/>
            </a:endParaRPr>
          </a:p>
        </p:txBody>
      </p:sp>
      <p:grpSp>
        <p:nvGrpSpPr>
          <p:cNvPr id="36" name="组 2">
            <a:extLst>
              <a:ext uri="{FF2B5EF4-FFF2-40B4-BE49-F238E27FC236}">
                <a16:creationId xmlns:a16="http://schemas.microsoft.com/office/drawing/2014/main" id="{49D220D6-AF0F-4832-8017-931AAB4297BE}"/>
              </a:ext>
            </a:extLst>
          </p:cNvPr>
          <p:cNvGrpSpPr/>
          <p:nvPr/>
        </p:nvGrpSpPr>
        <p:grpSpPr>
          <a:xfrm>
            <a:off x="4414450" y="4959285"/>
            <a:ext cx="3410174" cy="332495"/>
            <a:chOff x="2818607" y="5096475"/>
            <a:chExt cx="3410174" cy="332495"/>
          </a:xfrm>
        </p:grpSpPr>
        <p:sp>
          <p:nvSpPr>
            <p:cNvPr id="37" name="矩形 36">
              <a:extLst>
                <a:ext uri="{FF2B5EF4-FFF2-40B4-BE49-F238E27FC236}">
                  <a16:creationId xmlns:a16="http://schemas.microsoft.com/office/drawing/2014/main" id="{0D5A480C-8DAA-427F-9F86-6E82A1A98BA2}"/>
                </a:ext>
              </a:extLst>
            </p:cNvPr>
            <p:cNvSpPr/>
            <p:nvPr/>
          </p:nvSpPr>
          <p:spPr>
            <a:xfrm>
              <a:off x="2818607" y="5105805"/>
              <a:ext cx="1646605"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答辩人：陈 小 龙</a:t>
              </a:r>
            </a:p>
          </p:txBody>
        </p:sp>
        <p:sp>
          <p:nvSpPr>
            <p:cNvPr id="38" name="矩形 37">
              <a:extLst>
                <a:ext uri="{FF2B5EF4-FFF2-40B4-BE49-F238E27FC236}">
                  <a16:creationId xmlns:a16="http://schemas.microsoft.com/office/drawing/2014/main" id="{807FD05E-6D46-45E2-8E82-F537B09DD596}"/>
                </a:ext>
              </a:extLst>
            </p:cNvPr>
            <p:cNvSpPr/>
            <p:nvPr/>
          </p:nvSpPr>
          <p:spPr>
            <a:xfrm>
              <a:off x="4889953" y="5096475"/>
              <a:ext cx="1338828" cy="323165"/>
            </a:xfrm>
            <a:prstGeom prst="rect">
              <a:avLst/>
            </a:prstGeom>
          </p:spPr>
          <p:txBody>
            <a:bodyPr wrap="none">
              <a:spAutoFit/>
            </a:bodyPr>
            <a:lstStyle/>
            <a:p>
              <a:r>
                <a:rPr kumimoji="1" lang="zh-CN" altLang="en-US" sz="1500" dirty="0">
                  <a:solidFill>
                    <a:srgbClr val="20517C"/>
                  </a:solidFill>
                  <a:latin typeface="微软雅黑" panose="020B0503020204020204" charset="-122"/>
                  <a:ea typeface="微软雅黑" panose="020B0503020204020204" charset="-122"/>
                  <a:cs typeface="微软雅黑" panose="020B0503020204020204" charset="-122"/>
                </a:rPr>
                <a:t>导师：祝园园</a:t>
              </a:r>
            </a:p>
          </p:txBody>
        </p:sp>
      </p:grpSp>
      <p:cxnSp>
        <p:nvCxnSpPr>
          <p:cNvPr id="39" name="直接连接符 11">
            <a:extLst>
              <a:ext uri="{FF2B5EF4-FFF2-40B4-BE49-F238E27FC236}">
                <a16:creationId xmlns:a16="http://schemas.microsoft.com/office/drawing/2014/main" id="{983F5267-4426-4C96-A6A8-25CDBDED2D4A}"/>
              </a:ext>
            </a:extLst>
          </p:cNvPr>
          <p:cNvCxnSpPr/>
          <p:nvPr/>
        </p:nvCxnSpPr>
        <p:spPr>
          <a:xfrm>
            <a:off x="2800575" y="2738081"/>
            <a:ext cx="6695014" cy="29329"/>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40" name="直接连接符 12">
            <a:extLst>
              <a:ext uri="{FF2B5EF4-FFF2-40B4-BE49-F238E27FC236}">
                <a16:creationId xmlns:a16="http://schemas.microsoft.com/office/drawing/2014/main" id="{A68CA038-7B6E-4543-8C9C-26D2153CC4C3}"/>
              </a:ext>
            </a:extLst>
          </p:cNvPr>
          <p:cNvCxnSpPr/>
          <p:nvPr/>
        </p:nvCxnSpPr>
        <p:spPr>
          <a:xfrm flipV="1">
            <a:off x="2817200" y="4016056"/>
            <a:ext cx="6695014" cy="1"/>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grpSp>
        <p:nvGrpSpPr>
          <p:cNvPr id="42" name="组合 1">
            <a:extLst>
              <a:ext uri="{FF2B5EF4-FFF2-40B4-BE49-F238E27FC236}">
                <a16:creationId xmlns:a16="http://schemas.microsoft.com/office/drawing/2014/main" id="{3221155C-1ED0-4E15-8A86-900B21A4DBAE}"/>
              </a:ext>
            </a:extLst>
          </p:cNvPr>
          <p:cNvGrpSpPr/>
          <p:nvPr/>
        </p:nvGrpSpPr>
        <p:grpSpPr bwMode="auto">
          <a:xfrm>
            <a:off x="10515913" y="-376460"/>
            <a:ext cx="1831091" cy="2417843"/>
            <a:chOff x="0" y="-1"/>
            <a:chExt cx="2175714" cy="2871210"/>
          </a:xfrm>
          <a:solidFill>
            <a:srgbClr val="157E9F"/>
          </a:solidFill>
        </p:grpSpPr>
        <p:sp>
          <p:nvSpPr>
            <p:cNvPr id="43" name="矩形 13">
              <a:extLst>
                <a:ext uri="{FF2B5EF4-FFF2-40B4-BE49-F238E27FC236}">
                  <a16:creationId xmlns:a16="http://schemas.microsoft.com/office/drawing/2014/main" id="{372CD003-DB47-475D-80DC-E095A60667D2}"/>
                </a:ext>
              </a:extLst>
            </p:cNvPr>
            <p:cNvSpPr>
              <a:spLocks noChangeArrowheads="1"/>
            </p:cNvSpPr>
            <p:nvPr/>
          </p:nvSpPr>
          <p:spPr bwMode="auto">
            <a:xfrm rot="2727610">
              <a:off x="-391510" y="1232685"/>
              <a:ext cx="2871210" cy="405837"/>
            </a:xfrm>
            <a:prstGeom prst="rect">
              <a:avLst/>
            </a:prstGeom>
            <a:solidFill>
              <a:srgbClr val="2051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350">
                <a:solidFill>
                  <a:schemeClr val="bg1"/>
                </a:solidFill>
                <a:latin typeface="宋体" panose="02010600030101010101" pitchFamily="2" charset="-122"/>
                <a:sym typeface="宋体" panose="02010600030101010101" pitchFamily="2" charset="-122"/>
              </a:endParaRPr>
            </a:p>
          </p:txBody>
        </p:sp>
        <p:sp>
          <p:nvSpPr>
            <p:cNvPr id="44" name="TextBox 14">
              <a:extLst>
                <a:ext uri="{FF2B5EF4-FFF2-40B4-BE49-F238E27FC236}">
                  <a16:creationId xmlns:a16="http://schemas.microsoft.com/office/drawing/2014/main" id="{41EA3FAA-991F-4F79-81CC-D5AC3C0CF1F1}"/>
                </a:ext>
              </a:extLst>
            </p:cNvPr>
            <p:cNvSpPr>
              <a:spLocks noChangeArrowheads="1"/>
            </p:cNvSpPr>
            <p:nvPr/>
          </p:nvSpPr>
          <p:spPr bwMode="auto">
            <a:xfrm rot="2748894">
              <a:off x="435967" y="1209341"/>
              <a:ext cx="1074001" cy="356559"/>
            </a:xfrm>
            <a:prstGeom prst="rect">
              <a:avLst/>
            </a:prstGeom>
            <a:solidFill>
              <a:srgbClr val="2051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 typeface="Arial" panose="020B0604020202020204" pitchFamily="34" charset="0"/>
                <a:buNone/>
              </a:pPr>
              <a:r>
                <a:rPr lang="en-US" altLang="zh-CN" sz="1350" b="1" dirty="0">
                  <a:solidFill>
                    <a:schemeClr val="bg1"/>
                  </a:solidFill>
                  <a:latin typeface="微软雅黑" panose="020B0503020204020204" charset="-122"/>
                  <a:ea typeface="微软雅黑" panose="020B0503020204020204" charset="-122"/>
                  <a:sym typeface="微软雅黑" panose="020B0503020204020204" charset="-122"/>
                </a:rPr>
                <a:t>2021·05</a:t>
              </a:r>
              <a:endParaRPr lang="zh-CN" altLang="en-US" sz="1350" b="1"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5" name="直接连接符 15">
              <a:extLst>
                <a:ext uri="{FF2B5EF4-FFF2-40B4-BE49-F238E27FC236}">
                  <a16:creationId xmlns:a16="http://schemas.microsoft.com/office/drawing/2014/main" id="{3447DB20-71C4-46D5-A993-B170F09B2B86}"/>
                </a:ext>
              </a:extLst>
            </p:cNvPr>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sp>
          <p:nvSpPr>
            <p:cNvPr id="46" name="直接连接符 16">
              <a:extLst>
                <a:ext uri="{FF2B5EF4-FFF2-40B4-BE49-F238E27FC236}">
                  <a16:creationId xmlns:a16="http://schemas.microsoft.com/office/drawing/2014/main" id="{1B29BB39-E02E-4C49-A4D7-4A41919E95C7}"/>
                </a:ext>
              </a:extLst>
            </p:cNvPr>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sz="1350">
                <a:solidFill>
                  <a:schemeClr val="bg1"/>
                </a:solidFill>
              </a:endParaRPr>
            </a:p>
          </p:txBody>
        </p:sp>
      </p:grpSp>
    </p:spTree>
    <p:extLst>
      <p:ext uri="{BB962C8B-B14F-4D97-AF65-F5344CB8AC3E}">
        <p14:creationId xmlns:p14="http://schemas.microsoft.com/office/powerpoint/2010/main" val="24522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4"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randombar(horizont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ppt_x</p:attrName>
                                        </p:attrNameLst>
                                      </p:cBhvr>
                                      <p:tavLst>
                                        <p:tav tm="0">
                                          <p:val>
                                            <p:strVal val="#ppt_x"/>
                                          </p:val>
                                        </p:tav>
                                        <p:tav tm="100000">
                                          <p:val>
                                            <p:strVal val="#ppt_x"/>
                                          </p:val>
                                        </p:tav>
                                      </p:tavLst>
                                    </p:anim>
                                    <p:anim calcmode="lin" valueType="num">
                                      <p:cBhvr>
                                        <p:cTn id="18" dur="500" fill="hold"/>
                                        <p:tgtEl>
                                          <p:spTgt spid="35"/>
                                        </p:tgtEl>
                                        <p:attrNameLst>
                                          <p:attrName>ppt_y</p:attrName>
                                        </p:attrNameLst>
                                      </p:cBhvr>
                                      <p:tavLst>
                                        <p:tav tm="0">
                                          <p:val>
                                            <p:strVal val="#ppt_y+.1"/>
                                          </p:val>
                                        </p:tav>
                                        <p:tav tm="100000">
                                          <p:val>
                                            <p:strVal val="#ppt_y"/>
                                          </p:val>
                                        </p:tav>
                                      </p:tavLst>
                                    </p:anim>
                                  </p:childTnLst>
                                </p:cTn>
                              </p:par>
                              <p:par>
                                <p:cTn id="19" presetID="16" presetClass="entr" presetSubtype="21"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barn(inVertical)">
                                      <p:cBhvr>
                                        <p:cTn id="21" dur="500"/>
                                        <p:tgtEl>
                                          <p:spTgt spid="39"/>
                                        </p:tgtEl>
                                      </p:cBhvr>
                                    </p:animEffect>
                                  </p:childTnLst>
                                </p:cTn>
                              </p:par>
                              <p:par>
                                <p:cTn id="22" presetID="16" presetClass="entr" presetSubtype="21"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inVertical)">
                                      <p:cBhvr>
                                        <p:cTn id="24" dur="500"/>
                                        <p:tgtEl>
                                          <p:spTgt spid="40"/>
                                        </p:tgtEl>
                                      </p:cBhvr>
                                    </p:animEffect>
                                  </p:childTnLst>
                                </p:cTn>
                              </p:par>
                              <p:par>
                                <p:cTn id="25" presetID="14" presetClass="entr" presetSubtype="1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randombar(horizontal)">
                                      <p:cBhvr>
                                        <p:cTn id="27" dur="500"/>
                                        <p:tgtEl>
                                          <p:spTgt spid="36"/>
                                        </p:tgtEl>
                                      </p:cBhvr>
                                    </p:animEffect>
                                  </p:childTnLst>
                                </p:cTn>
                              </p:par>
                              <p:par>
                                <p:cTn id="28" presetID="22" presetClass="entr" presetSubtype="4"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7"/>
                </p:tgtEl>
              </p:cMediaNode>
            </p:audio>
          </p:childTnLst>
        </p:cTn>
      </p:par>
    </p:tnLst>
    <p:bldLst>
      <p:bldP spid="23" grpId="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60CB929-1C4C-468A-B3BF-412E782C5E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387" y="4310860"/>
            <a:ext cx="5237943" cy="2547139"/>
          </a:xfrm>
          <a:prstGeom prst="rect">
            <a:avLst/>
          </a:prstGeom>
        </p:spPr>
      </p:pic>
      <p:grpSp>
        <p:nvGrpSpPr>
          <p:cNvPr id="2" name="组合 1">
            <a:extLst>
              <a:ext uri="{FF2B5EF4-FFF2-40B4-BE49-F238E27FC236}">
                <a16:creationId xmlns:a16="http://schemas.microsoft.com/office/drawing/2014/main" id="{ACD7D3E8-9ECE-804A-806E-E9A21A9E3CF9}"/>
              </a:ext>
            </a:extLst>
          </p:cNvPr>
          <p:cNvGrpSpPr/>
          <p:nvPr/>
        </p:nvGrpSpPr>
        <p:grpSpPr>
          <a:xfrm>
            <a:off x="0" y="479236"/>
            <a:ext cx="5853584" cy="584775"/>
            <a:chOff x="0" y="479236"/>
            <a:chExt cx="5853584" cy="584775"/>
          </a:xfrm>
        </p:grpSpPr>
        <p:sp>
          <p:nvSpPr>
            <p:cNvPr id="4" name="PA_文本框 3"/>
            <p:cNvSpPr txBox="1"/>
            <p:nvPr>
              <p:custDataLst>
                <p:tags r:id="rId4"/>
              </p:custDataLst>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研究方法可行性论证</a:t>
              </a:r>
            </a:p>
          </p:txBody>
        </p:sp>
        <p:sp>
          <p:nvSpPr>
            <p:cNvPr id="8" name="PA_矩形 7"/>
            <p:cNvSpPr/>
            <p:nvPr>
              <p:custDataLst>
                <p:tags r:id="rId5"/>
              </p:custDataLst>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PA_组合 3"/>
          <p:cNvGrpSpPr/>
          <p:nvPr>
            <p:custDataLst>
              <p:tags r:id="rId1"/>
            </p:custDataLst>
          </p:nvPr>
        </p:nvGrpSpPr>
        <p:grpSpPr>
          <a:xfrm>
            <a:off x="3081139" y="2172171"/>
            <a:ext cx="6029722" cy="899400"/>
            <a:chOff x="5741409" y="2661945"/>
            <a:chExt cx="6029722" cy="899400"/>
          </a:xfrm>
        </p:grpSpPr>
        <p:sp>
          <p:nvSpPr>
            <p:cNvPr id="12" name="椭圆 11"/>
            <p:cNvSpPr/>
            <p:nvPr/>
          </p:nvSpPr>
          <p:spPr>
            <a:xfrm>
              <a:off x="5741409" y="2663245"/>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4"/>
            <p:cNvSpPr>
              <a:spLocks noChangeArrowheads="1"/>
            </p:cNvSpPr>
            <p:nvPr/>
          </p:nvSpPr>
          <p:spPr bwMode="auto">
            <a:xfrm>
              <a:off x="6533188" y="2715344"/>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数据处理可行性</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：使用流式解析的方式，处理原始</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数据。此种方式不受</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文件大小限制。抽取的数据采用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格式保存。</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支持</a:t>
              </a:r>
              <a:r>
                <a:rPr lang="en-US" altLang="zh-CN"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CSV</a:t>
              </a:r>
              <a:r>
                <a:rPr lang="zh-CN" altLang="en-US" sz="1400" dirty="0">
                  <a:solidFill>
                    <a:schemeClr val="accent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格式的数据导入</a:t>
              </a:r>
            </a:p>
          </p:txBody>
        </p:sp>
        <p:sp>
          <p:nvSpPr>
            <p:cNvPr id="14" name="文本框 13"/>
            <p:cNvSpPr txBox="1"/>
            <p:nvPr/>
          </p:nvSpPr>
          <p:spPr>
            <a:xfrm>
              <a:off x="5836458" y="2661945"/>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1</a:t>
              </a:r>
              <a:endParaRPr lang="zh-CN" altLang="en-US" sz="3200" dirty="0"/>
            </a:p>
          </p:txBody>
        </p:sp>
      </p:grpSp>
      <p:grpSp>
        <p:nvGrpSpPr>
          <p:cNvPr id="15" name="PA_组合 15"/>
          <p:cNvGrpSpPr/>
          <p:nvPr>
            <p:custDataLst>
              <p:tags r:id="rId2"/>
            </p:custDataLst>
          </p:nvPr>
        </p:nvGrpSpPr>
        <p:grpSpPr>
          <a:xfrm>
            <a:off x="3872918" y="3786430"/>
            <a:ext cx="6021888" cy="915787"/>
            <a:chOff x="5339745" y="3792476"/>
            <a:chExt cx="6021888" cy="915787"/>
          </a:xfrm>
        </p:grpSpPr>
        <p:sp>
          <p:nvSpPr>
            <p:cNvPr id="16" name="椭圆 15"/>
            <p:cNvSpPr/>
            <p:nvPr/>
          </p:nvSpPr>
          <p:spPr>
            <a:xfrm>
              <a:off x="5339745" y="3798307"/>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4"/>
            <p:cNvSpPr>
              <a:spLocks noChangeArrowheads="1"/>
            </p:cNvSpPr>
            <p:nvPr/>
          </p:nvSpPr>
          <p:spPr bwMode="auto">
            <a:xfrm>
              <a:off x="6123690" y="3862262"/>
              <a:ext cx="5237943" cy="84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算法集成可行性分析</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 本地接口实现</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和</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代码的相互调用；对于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实现的算法，可以直接通过</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代码调用。</a:t>
              </a:r>
            </a:p>
          </p:txBody>
        </p:sp>
        <p:sp>
          <p:nvSpPr>
            <p:cNvPr id="18" name="文本框 17"/>
            <p:cNvSpPr txBox="1"/>
            <p:nvPr/>
          </p:nvSpPr>
          <p:spPr>
            <a:xfrm>
              <a:off x="5424717" y="3792476"/>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2</a:t>
              </a:r>
              <a:endParaRPr lang="zh-CN" altLang="en-US" sz="3200" dirty="0"/>
            </a:p>
          </p:txBody>
        </p:sp>
      </p:grpSp>
      <p:grpSp>
        <p:nvGrpSpPr>
          <p:cNvPr id="19" name="PA_组合 16"/>
          <p:cNvGrpSpPr/>
          <p:nvPr>
            <p:custDataLst>
              <p:tags r:id="rId3"/>
            </p:custDataLst>
          </p:nvPr>
        </p:nvGrpSpPr>
        <p:grpSpPr>
          <a:xfrm>
            <a:off x="4554635" y="4993929"/>
            <a:ext cx="6012766" cy="633984"/>
            <a:chOff x="4668935" y="4769050"/>
            <a:chExt cx="6012766" cy="633984"/>
          </a:xfrm>
        </p:grpSpPr>
        <p:sp>
          <p:nvSpPr>
            <p:cNvPr id="20" name="椭圆 19"/>
            <p:cNvSpPr/>
            <p:nvPr/>
          </p:nvSpPr>
          <p:spPr>
            <a:xfrm>
              <a:off x="4668935" y="4769050"/>
              <a:ext cx="573114" cy="57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4"/>
            <p:cNvSpPr>
              <a:spLocks noChangeArrowheads="1"/>
            </p:cNvSpPr>
            <p:nvPr/>
          </p:nvSpPr>
          <p:spPr bwMode="auto">
            <a:xfrm>
              <a:off x="5443758" y="4815565"/>
              <a:ext cx="5237943" cy="58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20000"/>
                </a:lnSpc>
              </a:pPr>
              <a:r>
                <a:rPr lang="zh-CN" altLang="en-US" sz="1400" b="1" dirty="0">
                  <a:solidFill>
                    <a:schemeClr val="accent1">
                      <a:lumMod val="50000"/>
                    </a:schemeClr>
                  </a:solidFill>
                  <a:latin typeface="微软雅黑" panose="020B0503020204020204" pitchFamily="34" charset="-122"/>
                  <a:ea typeface="微软雅黑" panose="020B0503020204020204" pitchFamily="34" charset="-122"/>
                </a:rPr>
                <a:t>系统架构实现：</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可视化模块使用成熟的前端框架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风格开发</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接口，采用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MVC</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模式。</a:t>
              </a:r>
            </a:p>
          </p:txBody>
        </p:sp>
        <p:sp>
          <p:nvSpPr>
            <p:cNvPr id="22" name="文本框 21"/>
            <p:cNvSpPr txBox="1"/>
            <p:nvPr/>
          </p:nvSpPr>
          <p:spPr>
            <a:xfrm>
              <a:off x="4754283" y="4769050"/>
              <a:ext cx="316692" cy="584775"/>
            </a:xfrm>
            <a:prstGeom prst="rect">
              <a:avLst/>
            </a:prstGeom>
            <a:noFill/>
          </p:spPr>
          <p:txBody>
            <a:bodyPr wrap="square" rtlCol="0">
              <a:spAutoFit/>
            </a:bodyPr>
            <a:lstStyle>
              <a:defPPr>
                <a:defRPr lang="zh-CN"/>
              </a:defPPr>
              <a:lvl1pPr>
                <a:defRPr sz="2400" spc="200">
                  <a:solidFill>
                    <a:schemeClr val="bg1"/>
                  </a:solidFill>
                  <a:latin typeface="华文细黑" panose="02010600040101010101" pitchFamily="2" charset="-122"/>
                  <a:ea typeface="华文细黑" panose="02010600040101010101" pitchFamily="2" charset="-122"/>
                </a:defRPr>
              </a:lvl1pPr>
            </a:lstStyle>
            <a:p>
              <a:r>
                <a:rPr lang="en-US" altLang="zh-CN" sz="3200" dirty="0"/>
                <a:t>3</a:t>
              </a:r>
              <a:endParaRPr lang="zh-CN" altLang="en-US" sz="3200" dirty="0"/>
            </a:p>
          </p:txBody>
        </p:sp>
      </p:grpSp>
      <p:pic>
        <p:nvPicPr>
          <p:cNvPr id="25" name="图片 24">
            <a:extLst>
              <a:ext uri="{FF2B5EF4-FFF2-40B4-BE49-F238E27FC236}">
                <a16:creationId xmlns:a16="http://schemas.microsoft.com/office/drawing/2014/main" id="{1476C860-AA3A-48F7-9DDB-4524A7DF51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91456" y="1"/>
            <a:ext cx="4900543" cy="1356359"/>
          </a:xfrm>
          <a:prstGeom prst="rect">
            <a:avLst/>
          </a:prstGeom>
        </p:spPr>
      </p:pic>
    </p:spTree>
    <p:extLst>
      <p:ext uri="{BB962C8B-B14F-4D97-AF65-F5344CB8AC3E}">
        <p14:creationId xmlns:p14="http://schemas.microsoft.com/office/powerpoint/2010/main" val="403275438"/>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dissolve">
                                      <p:cBhvr>
                                        <p:cTn id="11" dur="500"/>
                                        <p:tgtEl>
                                          <p:spTgt spid="2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CA0ED3E-0652-F749-AE89-09E586DFE156}"/>
              </a:ext>
            </a:extLst>
          </p:cNvPr>
          <p:cNvGrpSpPr/>
          <p:nvPr/>
        </p:nvGrpSpPr>
        <p:grpSpPr>
          <a:xfrm>
            <a:off x="0" y="479236"/>
            <a:ext cx="5853584" cy="584775"/>
            <a:chOff x="0" y="479236"/>
            <a:chExt cx="5853584" cy="584775"/>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solidFill>
                    <a:schemeClr val="accent1">
                      <a:lumMod val="50000"/>
                    </a:schemeClr>
                  </a:solidFill>
                  <a:latin typeface="微软雅黑" panose="020B0503020204020204" pitchFamily="34" charset="-122"/>
                  <a:ea typeface="微软雅黑" panose="020B0503020204020204" pitchFamily="34" charset="-122"/>
                </a:rPr>
                <a:t>研究运行过程</a:t>
              </a:r>
              <a:endParaRPr lang="zh-CN" altLang="en-US" sz="32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6642101" y="1442379"/>
            <a:ext cx="301171" cy="30117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6773636" y="1888265"/>
            <a:ext cx="0" cy="969235"/>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820807" y="2103915"/>
            <a:ext cx="0" cy="984705"/>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6721024" y="3258555"/>
            <a:ext cx="143326" cy="143326"/>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7403" y="4923780"/>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6792686" y="3605083"/>
            <a:ext cx="0" cy="921524"/>
          </a:xfrm>
          <a:prstGeom prst="line">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39857" y="3820733"/>
            <a:ext cx="0" cy="900229"/>
          </a:xfrm>
          <a:prstGeom prst="line">
            <a:avLst/>
          </a:prstGeom>
          <a:ln w="3175">
            <a:solidFill>
              <a:schemeClr val="accent1">
                <a:lumMod val="50000"/>
                <a:alpha val="48000"/>
              </a:schemeClr>
            </a:solidFill>
          </a:ln>
        </p:spPr>
        <p:style>
          <a:lnRef idx="1">
            <a:schemeClr val="accent1"/>
          </a:lnRef>
          <a:fillRef idx="0">
            <a:schemeClr val="accent1"/>
          </a:fillRef>
          <a:effectRef idx="0">
            <a:schemeClr val="accent1"/>
          </a:effectRef>
          <a:fontRef idx="minor">
            <a:schemeClr val="tx1"/>
          </a:fontRef>
        </p:style>
      </p:cxnSp>
      <p:pic>
        <p:nvPicPr>
          <p:cNvPr id="8" name="图片 7" descr="图片包含 户外艺术系列&#10;&#10;描述已自动生成">
            <a:extLst>
              <a:ext uri="{FF2B5EF4-FFF2-40B4-BE49-F238E27FC236}">
                <a16:creationId xmlns:a16="http://schemas.microsoft.com/office/drawing/2014/main" id="{08A0B50E-71F6-4AE0-A1FB-5FD46A63C35E}"/>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14117077">
            <a:off x="-1344007" y="602610"/>
            <a:ext cx="7058073" cy="7058073"/>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过程</a:t>
              </a:r>
            </a:p>
          </p:txBody>
        </p:sp>
      </p:grpSp>
      <p:sp>
        <p:nvSpPr>
          <p:cNvPr id="27" name="矩形 26"/>
          <p:cNvSpPr/>
          <p:nvPr/>
        </p:nvSpPr>
        <p:spPr>
          <a:xfrm>
            <a:off x="7297620" y="1791245"/>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数据预处理，数据导入</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p>
        </p:txBody>
      </p:sp>
      <p:sp>
        <p:nvSpPr>
          <p:cNvPr id="28" name="文本框 27"/>
          <p:cNvSpPr txBox="1"/>
          <p:nvPr/>
        </p:nvSpPr>
        <p:spPr>
          <a:xfrm>
            <a:off x="7297619" y="1430953"/>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第一阶段</a:t>
            </a:r>
            <a:r>
              <a:rPr lang="en-US" altLang="zh-CN" sz="2000" spc="200" dirty="0">
                <a:solidFill>
                  <a:schemeClr val="accent1">
                    <a:lumMod val="50000"/>
                  </a:schemeClr>
                </a:solidFill>
              </a:rPr>
              <a:t> </a:t>
            </a:r>
            <a:r>
              <a:rPr lang="zh-CN" altLang="en-US" sz="2000" spc="200" dirty="0">
                <a:solidFill>
                  <a:schemeClr val="accent1">
                    <a:lumMod val="50000"/>
                  </a:schemeClr>
                </a:solidFill>
              </a:rPr>
              <a:t> </a:t>
            </a:r>
          </a:p>
        </p:txBody>
      </p:sp>
      <p:sp>
        <p:nvSpPr>
          <p:cNvPr id="42" name="矩形 41"/>
          <p:cNvSpPr/>
          <p:nvPr/>
        </p:nvSpPr>
        <p:spPr>
          <a:xfrm>
            <a:off x="7297620" y="3508632"/>
            <a:ext cx="4113998" cy="363172"/>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算法集成，扩展</a:t>
            </a:r>
            <a:r>
              <a:rPr lang="en-US" altLang="zh-CN" sz="15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算法库</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7297619" y="310429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第二阶段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
        <p:nvSpPr>
          <p:cNvPr id="44" name="矩形 43"/>
          <p:cNvSpPr/>
          <p:nvPr/>
        </p:nvSpPr>
        <p:spPr>
          <a:xfrm>
            <a:off x="7297620" y="5215283"/>
            <a:ext cx="4113998" cy="663254"/>
          </a:xfrm>
          <a:prstGeom prst="rect">
            <a:avLst/>
          </a:prstGeom>
        </p:spPr>
        <p:txBody>
          <a:bodyPr wrap="square" lIns="91436" tIns="45718" rIns="91436" bIns="45718">
            <a:spAutoFit/>
          </a:bodyPr>
          <a:lstStyle/>
          <a:p>
            <a:pPr>
              <a:lnSpc>
                <a:spcPct val="130000"/>
              </a:lnSpc>
            </a:pPr>
            <a:r>
              <a:rPr lang="zh-CN" altLang="en-US" sz="1500" dirty="0">
                <a:solidFill>
                  <a:schemeClr val="accent1">
                    <a:lumMod val="50000"/>
                  </a:schemeClr>
                </a:solidFill>
                <a:latin typeface="微软雅黑" panose="020B0503020204020204" pitchFamily="34" charset="-122"/>
                <a:ea typeface="微软雅黑" panose="020B0503020204020204" pitchFamily="34" charset="-122"/>
              </a:rPr>
              <a:t>在前两个阶段基础上选取合适的软件脚骨，开发实现功能需求。</a:t>
            </a:r>
            <a:endParaRPr lang="en-US" altLang="zh-CN" sz="15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7297619" y="4810945"/>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solidFill>
                  <a:schemeClr val="accent1">
                    <a:lumMod val="50000"/>
                  </a:schemeClr>
                </a:solidFill>
              </a:rPr>
              <a:t>最后阶段</a:t>
            </a:r>
            <a:r>
              <a:rPr lang="en-US" altLang="zh-CN" sz="2000" spc="200" dirty="0">
                <a:solidFill>
                  <a:schemeClr val="accent1">
                    <a:lumMod val="50000"/>
                  </a:schemeClr>
                </a:solidFill>
              </a:rPr>
              <a:t> </a:t>
            </a:r>
            <a:endParaRPr lang="zh-CN" altLang="en-US" sz="2000" spc="200" dirty="0">
              <a:solidFill>
                <a:schemeClr val="accent1">
                  <a:lumMod val="50000"/>
                </a:schemeClr>
              </a:solidFill>
            </a:endParaRPr>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300" fill="hold"/>
                                        <p:tgtEl>
                                          <p:spTgt spid="55"/>
                                        </p:tgtEl>
                                        <p:attrNameLst>
                                          <p:attrName>ppt_w</p:attrName>
                                        </p:attrNameLst>
                                      </p:cBhvr>
                                      <p:tavLst>
                                        <p:tav tm="0">
                                          <p:val>
                                            <p:fltVal val="0"/>
                                          </p:val>
                                        </p:tav>
                                        <p:tav tm="100000">
                                          <p:val>
                                            <p:strVal val="#ppt_w"/>
                                          </p:val>
                                        </p:tav>
                                      </p:tavLst>
                                    </p:anim>
                                    <p:anim calcmode="lin" valueType="num">
                                      <p:cBhvr>
                                        <p:cTn id="16" dur="300" fill="hold"/>
                                        <p:tgtEl>
                                          <p:spTgt spid="55"/>
                                        </p:tgtEl>
                                        <p:attrNameLst>
                                          <p:attrName>ppt_h</p:attrName>
                                        </p:attrNameLst>
                                      </p:cBhvr>
                                      <p:tavLst>
                                        <p:tav tm="0">
                                          <p:val>
                                            <p:fltVal val="0"/>
                                          </p:val>
                                        </p:tav>
                                        <p:tav tm="100000">
                                          <p:val>
                                            <p:strVal val="#ppt_h"/>
                                          </p:val>
                                        </p:tav>
                                      </p:tavLst>
                                    </p:anim>
                                    <p:animEffect transition="in" filter="fade">
                                      <p:cBhvr>
                                        <p:cTn id="17" dur="300"/>
                                        <p:tgtEl>
                                          <p:spTgt spid="55"/>
                                        </p:tgtEl>
                                      </p:cBhvr>
                                    </p:animEffect>
                                  </p:childTnLst>
                                </p:cTn>
                              </p:par>
                            </p:childTnLst>
                          </p:cTn>
                        </p:par>
                        <p:par>
                          <p:cTn id="18" fill="hold">
                            <p:stCondLst>
                              <p:cond delay="10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250"/>
                                  </p:stCondLst>
                                  <p:iterate type="wd">
                                    <p:tmPct val="4000"/>
                                  </p:iterate>
                                  <p:childTnLst>
                                    <p:set>
                                      <p:cBhvr>
                                        <p:cTn id="26" dur="1" fill="hold">
                                          <p:stCondLst>
                                            <p:cond delay="0"/>
                                          </p:stCondLst>
                                        </p:cTn>
                                        <p:tgtEl>
                                          <p:spTgt spid="27"/>
                                        </p:tgtEl>
                                        <p:attrNameLst>
                                          <p:attrName>style.visibility</p:attrName>
                                        </p:attrNameLst>
                                      </p:cBhvr>
                                      <p:to>
                                        <p:strVal val="visible"/>
                                      </p:to>
                                    </p:set>
                                    <p:animEffect transition="in" filter="fade">
                                      <p:cBhvr>
                                        <p:cTn id="27" dur="4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300"/>
                                        <p:tgtEl>
                                          <p:spTgt spid="37"/>
                                        </p:tgtEl>
                                      </p:cBhvr>
                                    </p:animEffect>
                                  </p:childTnLst>
                                </p:cTn>
                              </p:par>
                              <p:par>
                                <p:cTn id="33" presetID="2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3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4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400"/>
                                        <p:tgtEl>
                                          <p:spTgt spid="43"/>
                                        </p:tgtEl>
                                      </p:cBhvr>
                                    </p:animEffect>
                                  </p:childTnLst>
                                </p:cTn>
                              </p:par>
                              <p:par>
                                <p:cTn id="42" presetID="10" presetClass="entr" presetSubtype="0" fill="hold" grpId="0" nodeType="withEffect">
                                  <p:stCondLst>
                                    <p:cond delay="250"/>
                                  </p:stCondLst>
                                  <p:iterate type="wd">
                                    <p:tmPct val="4000"/>
                                  </p:iterate>
                                  <p:childTnLst>
                                    <p:set>
                                      <p:cBhvr>
                                        <p:cTn id="43" dur="1" fill="hold">
                                          <p:stCondLst>
                                            <p:cond delay="0"/>
                                          </p:stCondLst>
                                        </p:cTn>
                                        <p:tgtEl>
                                          <p:spTgt spid="42"/>
                                        </p:tgtEl>
                                        <p:attrNameLst>
                                          <p:attrName>style.visibility</p:attrName>
                                        </p:attrNameLst>
                                      </p:cBhvr>
                                      <p:to>
                                        <p:strVal val="visible"/>
                                      </p:to>
                                    </p:set>
                                    <p:animEffect transition="in" filter="fade">
                                      <p:cBhvr>
                                        <p:cTn id="44" dur="4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up)">
                                      <p:cBhvr>
                                        <p:cTn id="49" dur="300"/>
                                        <p:tgtEl>
                                          <p:spTgt spid="41"/>
                                        </p:tgtEl>
                                      </p:cBhvr>
                                    </p:animEffect>
                                  </p:childTnLst>
                                </p:cTn>
                              </p:par>
                              <p:par>
                                <p:cTn id="50" presetID="22" presetClass="entr" presetSubtype="1"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up)">
                                      <p:cBhvr>
                                        <p:cTn id="52" dur="3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4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400"/>
                                        <p:tgtEl>
                                          <p:spTgt spid="45"/>
                                        </p:tgtEl>
                                      </p:cBhvr>
                                    </p:animEffect>
                                  </p:childTnLst>
                                </p:cTn>
                              </p:par>
                              <p:par>
                                <p:cTn id="59" presetID="10" presetClass="entr" presetSubtype="0" fill="hold" grpId="0" nodeType="withEffect">
                                  <p:stCondLst>
                                    <p:cond delay="250"/>
                                  </p:stCondLst>
                                  <p:iterate type="wd">
                                    <p:tmPct val="4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animBg="1"/>
      <p:bldP spid="39" grpId="0" animBg="1"/>
      <p:bldP spid="27" grpId="0"/>
      <p:bldP spid="28" grpId="0"/>
      <p:bldP spid="42"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D5933A2-B3AE-4A49-B50D-AC3D36E1A912}"/>
              </a:ext>
            </a:extLst>
          </p:cNvPr>
          <p:cNvGrpSpPr/>
          <p:nvPr/>
        </p:nvGrpSpPr>
        <p:grpSpPr>
          <a:xfrm>
            <a:off x="-3293053" y="-641303"/>
            <a:ext cx="19664610" cy="8023124"/>
            <a:chOff x="-3293053" y="-641303"/>
            <a:chExt cx="19664610"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494354" y="462481"/>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1303"/>
              <a:ext cx="9658486" cy="8023124"/>
            </a:xfrm>
            <a:prstGeom prst="rect">
              <a:avLst/>
            </a:prstGeom>
          </p:spPr>
        </p:pic>
      </p:grpSp>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BCC8D4C-F34F-FB49-B5CB-B606C808AA9F}"/>
              </a:ext>
            </a:extLst>
          </p:cNvPr>
          <p:cNvGrpSpPr/>
          <p:nvPr/>
        </p:nvGrpSpPr>
        <p:grpSpPr>
          <a:xfrm>
            <a:off x="6657452" y="2084074"/>
            <a:ext cx="5258323" cy="2848808"/>
            <a:chOff x="6657452" y="2084074"/>
            <a:chExt cx="5258323" cy="2848808"/>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3</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2"/>
              <a:ext cx="5070463" cy="523220"/>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Difficulties and results display</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408736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38E800A-94F6-4290-8D17-D12AAE4C1EBA}"/>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a:off x="3045845" y="1064011"/>
            <a:ext cx="6067425" cy="6067425"/>
          </a:xfrm>
          <a:prstGeom prst="rect">
            <a:avLst/>
          </a:prstGeom>
        </p:spPr>
      </p:pic>
      <p:grpSp>
        <p:nvGrpSpPr>
          <p:cNvPr id="2" name="组合 1">
            <a:extLst>
              <a:ext uri="{FF2B5EF4-FFF2-40B4-BE49-F238E27FC236}">
                <a16:creationId xmlns:a16="http://schemas.microsoft.com/office/drawing/2014/main" id="{E5BF4CE4-BE36-D346-83E7-E29F42994F02}"/>
              </a:ext>
            </a:extLst>
          </p:cNvPr>
          <p:cNvGrpSpPr/>
          <p:nvPr/>
        </p:nvGrpSpPr>
        <p:grpSpPr>
          <a:xfrm>
            <a:off x="0" y="479236"/>
            <a:ext cx="5853584" cy="584775"/>
            <a:chOff x="0" y="479236"/>
            <a:chExt cx="5853584" cy="584775"/>
          </a:xfrm>
        </p:grpSpPr>
        <p:sp>
          <p:nvSpPr>
            <p:cNvPr id="10" name="文本框 9"/>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关键技术分析</a:t>
              </a:r>
            </a:p>
          </p:txBody>
        </p:sp>
        <p:sp>
          <p:nvSpPr>
            <p:cNvPr id="14" name="矩形 13"/>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3685385" y="255968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663497" y="4400662"/>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15414" y="249019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945468" y="4617976"/>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20627" y="3643752"/>
            <a:ext cx="903883" cy="90388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175289" y="2304325"/>
            <a:ext cx="3220733"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存储过程开发</a:t>
            </a:r>
          </a:p>
        </p:txBody>
      </p:sp>
      <p:sp>
        <p:nvSpPr>
          <p:cNvPr id="18" name="矩形 17"/>
          <p:cNvSpPr/>
          <p:nvPr/>
        </p:nvSpPr>
        <p:spPr>
          <a:xfrm>
            <a:off x="8285936" y="4517410"/>
            <a:ext cx="3352329"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前端开发框架</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、后端</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Springboot</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a:t>
            </a:r>
          </a:p>
        </p:txBody>
      </p:sp>
      <p:sp>
        <p:nvSpPr>
          <p:cNvPr id="19" name="矩形 18"/>
          <p:cNvSpPr/>
          <p:nvPr/>
        </p:nvSpPr>
        <p:spPr>
          <a:xfrm>
            <a:off x="553735" y="4400662"/>
            <a:ext cx="297271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Java</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本地接口 ：</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JNI</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701727" y="2447089"/>
            <a:ext cx="2972714" cy="625169"/>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流式解析，</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Pandas</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数据处理包，</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nltk</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分词工具</a:t>
            </a:r>
          </a:p>
        </p:txBody>
      </p:sp>
      <p:sp>
        <p:nvSpPr>
          <p:cNvPr id="34" name="文本框 33"/>
          <p:cNvSpPr txBox="1"/>
          <p:nvPr/>
        </p:nvSpPr>
        <p:spPr>
          <a:xfrm>
            <a:off x="5517833" y="3754832"/>
            <a:ext cx="943610" cy="707886"/>
          </a:xfrm>
          <a:prstGeom prst="rect">
            <a:avLst/>
          </a:prstGeom>
          <a:noFill/>
        </p:spPr>
        <p:txBody>
          <a:bodyPr wrap="square" rtlCol="0">
            <a:spAutoFit/>
          </a:bodyPr>
          <a:lstStyle/>
          <a:p>
            <a:r>
              <a:rPr lang="zh-CN" altLang="en-US" sz="2000" spc="100" dirty="0">
                <a:solidFill>
                  <a:schemeClr val="bg1"/>
                </a:solidFill>
                <a:latin typeface="微软雅黑" panose="020B0503020204020204" pitchFamily="34" charset="-122"/>
                <a:ea typeface="微软雅黑" panose="020B0503020204020204" pitchFamily="34" charset="-122"/>
              </a:rPr>
              <a:t>关键技术</a:t>
            </a:r>
          </a:p>
        </p:txBody>
      </p:sp>
    </p:spTree>
    <p:extLst>
      <p:ext uri="{BB962C8B-B14F-4D97-AF65-F5344CB8AC3E}">
        <p14:creationId xmlns:p14="http://schemas.microsoft.com/office/powerpoint/2010/main" val="149399959"/>
      </p:ext>
    </p:extLst>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300" fill="hold"/>
                                        <p:tgtEl>
                                          <p:spTgt spid="16"/>
                                        </p:tgtEl>
                                        <p:attrNameLst>
                                          <p:attrName>ppt_w</p:attrName>
                                        </p:attrNameLst>
                                      </p:cBhvr>
                                      <p:tavLst>
                                        <p:tav tm="0">
                                          <p:val>
                                            <p:fltVal val="0"/>
                                          </p:val>
                                        </p:tav>
                                        <p:tav tm="100000">
                                          <p:val>
                                            <p:strVal val="#ppt_w"/>
                                          </p:val>
                                        </p:tav>
                                      </p:tavLst>
                                    </p:anim>
                                    <p:anim calcmode="lin" valueType="num">
                                      <p:cBhvr>
                                        <p:cTn id="11" dur="300" fill="hold"/>
                                        <p:tgtEl>
                                          <p:spTgt spid="16"/>
                                        </p:tgtEl>
                                        <p:attrNameLst>
                                          <p:attrName>ppt_h</p:attrName>
                                        </p:attrNameLst>
                                      </p:cBhvr>
                                      <p:tavLst>
                                        <p:tav tm="0">
                                          <p:val>
                                            <p:fltVal val="0"/>
                                          </p:val>
                                        </p:tav>
                                        <p:tav tm="100000">
                                          <p:val>
                                            <p:strVal val="#ppt_h"/>
                                          </p:val>
                                        </p:tav>
                                      </p:tavLst>
                                    </p:anim>
                                    <p:animEffect transition="in" filter="fade">
                                      <p:cBhvr>
                                        <p:cTn id="12" dur="300"/>
                                        <p:tgtEl>
                                          <p:spTgt spid="1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p:cTn id="15" dur="300" fill="hold"/>
                                        <p:tgtEl>
                                          <p:spTgt spid="34"/>
                                        </p:tgtEl>
                                        <p:attrNameLst>
                                          <p:attrName>ppt_w</p:attrName>
                                        </p:attrNameLst>
                                      </p:cBhvr>
                                      <p:tavLst>
                                        <p:tav tm="0">
                                          <p:val>
                                            <p:fltVal val="0"/>
                                          </p:val>
                                        </p:tav>
                                        <p:tav tm="100000">
                                          <p:val>
                                            <p:strVal val="#ppt_w"/>
                                          </p:val>
                                        </p:tav>
                                      </p:tavLst>
                                    </p:anim>
                                    <p:anim calcmode="lin" valueType="num">
                                      <p:cBhvr>
                                        <p:cTn id="16" dur="300" fill="hold"/>
                                        <p:tgtEl>
                                          <p:spTgt spid="34"/>
                                        </p:tgtEl>
                                        <p:attrNameLst>
                                          <p:attrName>ppt_h</p:attrName>
                                        </p:attrNameLst>
                                      </p:cBhvr>
                                      <p:tavLst>
                                        <p:tav tm="0">
                                          <p:val>
                                            <p:fltVal val="0"/>
                                          </p:val>
                                        </p:tav>
                                        <p:tav tm="100000">
                                          <p:val>
                                            <p:strVal val="#ppt_h"/>
                                          </p:val>
                                        </p:tav>
                                      </p:tavLst>
                                    </p:anim>
                                    <p:animEffect transition="in" filter="fade">
                                      <p:cBhvr>
                                        <p:cTn id="17" dur="3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6" grpId="0" animBg="1"/>
      <p:bldP spid="17" grpId="0"/>
      <p:bldP spid="18" grpId="0"/>
      <p:bldP spid="19" grpId="0"/>
      <p:bldP spid="20"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47104D-8C04-2342-8D97-5178A76F7C08}"/>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实践难点分析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2968682" y="2599231"/>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328557" y="2413362"/>
            <a:ext cx="5396083"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数据预处理，从原始文献数据中构建学术网络图</a:t>
            </a:r>
          </a:p>
        </p:txBody>
      </p:sp>
      <p:sp>
        <p:nvSpPr>
          <p:cNvPr id="24" name="椭圆 23"/>
          <p:cNvSpPr/>
          <p:nvPr/>
        </p:nvSpPr>
        <p:spPr>
          <a:xfrm>
            <a:off x="2968682" y="3856923"/>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28557" y="3671054"/>
            <a:ext cx="5396083"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的算法集成</a:t>
            </a:r>
          </a:p>
        </p:txBody>
      </p:sp>
      <p:sp>
        <p:nvSpPr>
          <p:cNvPr id="27" name="椭圆 26"/>
          <p:cNvSpPr/>
          <p:nvPr/>
        </p:nvSpPr>
        <p:spPr>
          <a:xfrm>
            <a:off x="2968682" y="5114614"/>
            <a:ext cx="207933" cy="207933"/>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328557" y="4928745"/>
            <a:ext cx="5396083"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使用</a:t>
            </a:r>
            <a:r>
              <a:rPr lang="en-US" altLang="zh-CN" sz="1400" dirty="0" err="1">
                <a:solidFill>
                  <a:schemeClr val="accent1">
                    <a:lumMod val="50000"/>
                  </a:schemeClr>
                </a:solidFill>
                <a:latin typeface="微软雅黑" panose="020B0503020204020204" pitchFamily="34" charset="-122"/>
                <a:ea typeface="微软雅黑" panose="020B0503020204020204" pitchFamily="34" charset="-122"/>
              </a:rPr>
              <a:t>Vue</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框架开发前端可视化模块；采用</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RESTful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风格</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API</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开发后端接口</a:t>
            </a:r>
          </a:p>
        </p:txBody>
      </p:sp>
      <p:pic>
        <p:nvPicPr>
          <p:cNvPr id="30" name="图片 29"/>
          <p:cNvPicPr>
            <a:picLocks noChangeAspect="1"/>
          </p:cNvPicPr>
          <p:nvPr/>
        </p:nvPicPr>
        <p:blipFill rotWithShape="1">
          <a:blip r:embed="rId4" cstate="email">
            <a:clrChange>
              <a:clrFrom>
                <a:srgbClr val="000000">
                  <a:alpha val="1961"/>
                </a:srgbClr>
              </a:clrFrom>
              <a:clrTo>
                <a:srgbClr val="000000">
                  <a:alpha val="0"/>
                </a:srgbClr>
              </a:clrTo>
            </a:clrChang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1752601" y="0"/>
            <a:ext cx="6877050" cy="374372"/>
          </a:xfrm>
          <a:prstGeom prst="rect">
            <a:avLst/>
          </a:prstGeom>
        </p:spPr>
      </p:pic>
      <p:pic>
        <p:nvPicPr>
          <p:cNvPr id="31" name="图片 30"/>
          <p:cNvPicPr>
            <a:picLocks noChangeAspect="1"/>
          </p:cNvPicPr>
          <p:nvPr/>
        </p:nvPicPr>
        <p:blipFill rotWithShape="1">
          <a:blip r:embed="rId6" cstate="screen">
            <a:clrChange>
              <a:clrFrom>
                <a:srgbClr val="000000">
                  <a:alpha val="1569"/>
                </a:srgbClr>
              </a:clrFrom>
              <a:clrTo>
                <a:srgbClr val="000000">
                  <a:alpha val="0"/>
                </a:srgbClr>
              </a:clrTo>
            </a:clrChange>
            <a:extLst>
              <a:ext uri="{BEBA8EAE-BF5A-486C-A8C5-ECC9F3942E4B}">
                <a14:imgProps xmlns:a14="http://schemas.microsoft.com/office/drawing/2010/main">
                  <a14:imgLayer r:embed="rId7">
                    <a14:imgEffect>
                      <a14:brightnessContrast bright="-31000"/>
                    </a14:imgEffect>
                  </a14:imgLayer>
                </a14:imgProps>
              </a:ext>
              <a:ext uri="{28A0092B-C50C-407E-A947-70E740481C1C}">
                <a14:useLocalDpi xmlns:a14="http://schemas.microsoft.com/office/drawing/2010/main"/>
              </a:ext>
            </a:extLst>
          </a:blip>
          <a:srcRect b="-1838"/>
          <a:stretch/>
        </p:blipFill>
        <p:spPr>
          <a:xfrm>
            <a:off x="-1" y="6196433"/>
            <a:ext cx="6230685" cy="680617"/>
          </a:xfrm>
          <a:prstGeom prst="rect">
            <a:avLst/>
          </a:prstGeom>
        </p:spPr>
      </p:pic>
      <p:pic>
        <p:nvPicPr>
          <p:cNvPr id="3" name="图片 2">
            <a:extLst>
              <a:ext uri="{FF2B5EF4-FFF2-40B4-BE49-F238E27FC236}">
                <a16:creationId xmlns:a16="http://schemas.microsoft.com/office/drawing/2014/main" id="{6342490A-9E6B-43BB-BA4E-B55268D9BA79}"/>
              </a:ext>
            </a:extLst>
          </p:cNvPr>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9124169" y="374372"/>
            <a:ext cx="6000000" cy="6000000"/>
          </a:xfrm>
          <a:prstGeom prst="rect">
            <a:avLst/>
          </a:prstGeom>
        </p:spPr>
      </p:pic>
      <p:sp>
        <p:nvSpPr>
          <p:cNvPr id="23" name="PA_椭圆 12">
            <a:extLst>
              <a:ext uri="{FF2B5EF4-FFF2-40B4-BE49-F238E27FC236}">
                <a16:creationId xmlns:a16="http://schemas.microsoft.com/office/drawing/2014/main" id="{895EC60E-0166-45EC-8D47-7440D2BEA415}"/>
              </a:ext>
            </a:extLst>
          </p:cNvPr>
          <p:cNvSpPr/>
          <p:nvPr>
            <p:custDataLst>
              <p:tags r:id="rId1"/>
            </p:custDataLst>
          </p:nvPr>
        </p:nvSpPr>
        <p:spPr>
          <a:xfrm>
            <a:off x="715156" y="3151876"/>
            <a:ext cx="1546224" cy="1546224"/>
          </a:xfrm>
          <a:prstGeom prst="ellipse">
            <a:avLst/>
          </a:prstGeom>
          <a:solidFill>
            <a:schemeClr val="accent1">
              <a:lumMod val="5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992691" y="3295722"/>
            <a:ext cx="1082348" cy="1233479"/>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实践</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难点</a:t>
            </a:r>
          </a:p>
        </p:txBody>
      </p:sp>
    </p:spTree>
    <p:extLst>
      <p:ext uri="{BB962C8B-B14F-4D97-AF65-F5344CB8AC3E}">
        <p14:creationId xmlns:p14="http://schemas.microsoft.com/office/powerpoint/2010/main" val="3253761784"/>
      </p:ext>
    </p:extLst>
  </p:cSld>
  <p:clrMapOvr>
    <a:masterClrMapping/>
  </p:clrMapOvr>
  <mc:AlternateContent xmlns:mc="http://schemas.openxmlformats.org/markup-compatibility/2006" xmlns:p14="http://schemas.microsoft.com/office/powerpoint/2010/main">
    <mc:Choice Requires="p14">
      <p:transition spd="slow" p14:dur="85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400" fill="hold"/>
                                        <p:tgtEl>
                                          <p:spTgt spid="19"/>
                                        </p:tgtEl>
                                        <p:attrNameLst>
                                          <p:attrName>ppt_x</p:attrName>
                                        </p:attrNameLst>
                                      </p:cBhvr>
                                      <p:tavLst>
                                        <p:tav tm="0">
                                          <p:val>
                                            <p:strVal val="0-#ppt_w/2"/>
                                          </p:val>
                                        </p:tav>
                                        <p:tav tm="100000">
                                          <p:val>
                                            <p:strVal val="#ppt_x"/>
                                          </p:val>
                                        </p:tav>
                                      </p:tavLst>
                                    </p:anim>
                                    <p:anim calcmode="lin" valueType="num">
                                      <p:cBhvr additive="base">
                                        <p:cTn id="11" dur="400" fill="hold"/>
                                        <p:tgtEl>
                                          <p:spTgt spid="19"/>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53" presetClass="entr" presetSubtype="528" fill="hold" grpId="0" nodeType="withEffect">
                                  <p:stCondLst>
                                    <p:cond delay="4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anim calcmode="lin" valueType="num">
                                      <p:cBhvr>
                                        <p:cTn id="36" dur="500" fill="hold"/>
                                        <p:tgtEl>
                                          <p:spTgt spid="23"/>
                                        </p:tgtEl>
                                        <p:attrNameLst>
                                          <p:attrName>ppt_x</p:attrName>
                                        </p:attrNameLst>
                                      </p:cBhvr>
                                      <p:tavLst>
                                        <p:tav tm="0">
                                          <p:val>
                                            <p:fltVal val="0.5"/>
                                          </p:val>
                                        </p:tav>
                                        <p:tav tm="100000">
                                          <p:val>
                                            <p:strVal val="#ppt_x"/>
                                          </p:val>
                                        </p:tav>
                                      </p:tavLst>
                                    </p:anim>
                                    <p:anim calcmode="lin" valueType="num">
                                      <p:cBhvr>
                                        <p:cTn id="37" dur="500" fill="hold"/>
                                        <p:tgtEl>
                                          <p:spTgt spid="23"/>
                                        </p:tgtEl>
                                        <p:attrNameLst>
                                          <p:attrName>ppt_y</p:attrName>
                                        </p:attrNameLst>
                                      </p:cBhvr>
                                      <p:tavLst>
                                        <p:tav tm="0">
                                          <p:val>
                                            <p:fltVal val="0.5"/>
                                          </p:val>
                                        </p:tav>
                                        <p:tav tm="100000">
                                          <p:val>
                                            <p:strVal val="#ppt_y"/>
                                          </p:val>
                                        </p:tav>
                                      </p:tavLst>
                                    </p:anim>
                                  </p:childTnLst>
                                </p:cTn>
                              </p:par>
                            </p:childTnLst>
                          </p:cTn>
                        </p:par>
                        <p:par>
                          <p:cTn id="38" fill="hold">
                            <p:stCondLst>
                              <p:cond delay="1400"/>
                            </p:stCondLst>
                            <p:childTnLst>
                              <p:par>
                                <p:cTn id="39" presetID="16" presetClass="entr" presetSubtype="21"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arn(inVertic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4" grpId="0" animBg="1"/>
      <p:bldP spid="25" grpId="0"/>
      <p:bldP spid="27" grpId="0" animBg="1"/>
      <p:bldP spid="28" grpId="0"/>
      <p:bldP spid="23"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作者文章检索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1.mov">
            <a:hlinkClick r:id="" action="ppaction://media"/>
            <a:extLst>
              <a:ext uri="{FF2B5EF4-FFF2-40B4-BE49-F238E27FC236}">
                <a16:creationId xmlns:a16="http://schemas.microsoft.com/office/drawing/2014/main" id="{0E8294CE-C2A8-5941-8E9A-7E5F3EEDA6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65" y="1423951"/>
            <a:ext cx="10115089" cy="4954813"/>
          </a:xfrm>
          <a:prstGeom prst="rect">
            <a:avLst/>
          </a:prstGeom>
        </p:spPr>
      </p:pic>
    </p:spTree>
    <p:extLst>
      <p:ext uri="{BB962C8B-B14F-4D97-AF65-F5344CB8AC3E}">
        <p14:creationId xmlns:p14="http://schemas.microsoft.com/office/powerpoint/2010/main" val="28316964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5853584" cy="584775"/>
            <a:chOff x="0" y="479236"/>
            <a:chExt cx="5853584" cy="584775"/>
          </a:xfrm>
        </p:grpSpPr>
        <p:sp>
          <p:nvSpPr>
            <p:cNvPr id="15" name="文本框 14"/>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合作对象检索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2.mov">
            <a:hlinkClick r:id="" action="ppaction://media"/>
            <a:extLst>
              <a:ext uri="{FF2B5EF4-FFF2-40B4-BE49-F238E27FC236}">
                <a16:creationId xmlns:a16="http://schemas.microsoft.com/office/drawing/2014/main" id="{5E41FE0B-C318-C04C-98BE-312206250B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594" y="1279593"/>
            <a:ext cx="10155031" cy="4974379"/>
          </a:xfrm>
          <a:prstGeom prst="rect">
            <a:avLst/>
          </a:prstGeom>
        </p:spPr>
      </p:pic>
    </p:spTree>
    <p:extLst>
      <p:ext uri="{BB962C8B-B14F-4D97-AF65-F5344CB8AC3E}">
        <p14:creationId xmlns:p14="http://schemas.microsoft.com/office/powerpoint/2010/main" val="321633406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文章、作者模糊搜索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3.mov">
            <a:hlinkClick r:id="" action="ppaction://media"/>
            <a:extLst>
              <a:ext uri="{FF2B5EF4-FFF2-40B4-BE49-F238E27FC236}">
                <a16:creationId xmlns:a16="http://schemas.microsoft.com/office/drawing/2014/main" id="{B468D9C2-EE00-0943-A890-66D966B092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121" y="1379615"/>
            <a:ext cx="9961978" cy="4999149"/>
          </a:xfrm>
          <a:prstGeom prst="rect">
            <a:avLst/>
          </a:prstGeom>
        </p:spPr>
      </p:pic>
    </p:spTree>
    <p:extLst>
      <p:ext uri="{BB962C8B-B14F-4D97-AF65-F5344CB8AC3E}">
        <p14:creationId xmlns:p14="http://schemas.microsoft.com/office/powerpoint/2010/main" val="26125229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文章关键词搜索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1-4.mov">
            <a:hlinkClick r:id="" action="ppaction://media"/>
            <a:extLst>
              <a:ext uri="{FF2B5EF4-FFF2-40B4-BE49-F238E27FC236}">
                <a16:creationId xmlns:a16="http://schemas.microsoft.com/office/drawing/2014/main" id="{382D9E5E-14AF-6244-90A5-4049B2C075A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8335" y="1511404"/>
            <a:ext cx="9395615" cy="4714935"/>
          </a:xfrm>
          <a:prstGeom prst="rect">
            <a:avLst/>
          </a:prstGeom>
        </p:spPr>
      </p:pic>
    </p:spTree>
    <p:extLst>
      <p:ext uri="{BB962C8B-B14F-4D97-AF65-F5344CB8AC3E}">
        <p14:creationId xmlns:p14="http://schemas.microsoft.com/office/powerpoint/2010/main" val="7595947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 合作对象文章搜索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1-5.mov">
            <a:hlinkClick r:id="" action="ppaction://media"/>
            <a:extLst>
              <a:ext uri="{FF2B5EF4-FFF2-40B4-BE49-F238E27FC236}">
                <a16:creationId xmlns:a16="http://schemas.microsoft.com/office/drawing/2014/main" id="{45F87AE5-DF91-A849-A258-5545F543017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335" y="1302549"/>
            <a:ext cx="10115550" cy="5076215"/>
          </a:xfrm>
          <a:prstGeom prst="rect">
            <a:avLst/>
          </a:prstGeom>
        </p:spPr>
      </p:pic>
    </p:spTree>
    <p:extLst>
      <p:ext uri="{BB962C8B-B14F-4D97-AF65-F5344CB8AC3E}">
        <p14:creationId xmlns:p14="http://schemas.microsoft.com/office/powerpoint/2010/main" val="424820143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263483" y="480748"/>
            <a:ext cx="3092408" cy="600164"/>
          </a:xfrm>
          <a:prstGeom prst="rect">
            <a:avLst/>
          </a:prstGeom>
          <a:noFill/>
        </p:spPr>
        <p:txBody>
          <a:bodyPr wrap="square" rtlCol="0">
            <a:spAutoFit/>
          </a:bodyPr>
          <a:lstStyle/>
          <a:p>
            <a:pPr algn="ctr"/>
            <a:r>
              <a:rPr kumimoji="1" lang="zh-CN" altLang="en-US" sz="3300" dirty="0">
                <a:solidFill>
                  <a:srgbClr val="20517C"/>
                </a:solidFill>
                <a:latin typeface="微软雅黑" panose="020B0503020204020204" charset="-122"/>
                <a:ea typeface="微软雅黑" panose="020B0503020204020204" charset="-122"/>
                <a:cs typeface="微软雅黑" panose="020B0503020204020204" charset="-122"/>
              </a:rPr>
              <a:t>目录</a:t>
            </a:r>
          </a:p>
        </p:txBody>
      </p:sp>
      <p:sp>
        <p:nvSpPr>
          <p:cNvPr id="40" name="文本框 39"/>
          <p:cNvSpPr txBox="1"/>
          <p:nvPr/>
        </p:nvSpPr>
        <p:spPr>
          <a:xfrm>
            <a:off x="1588216" y="684872"/>
            <a:ext cx="1458822" cy="369332"/>
          </a:xfrm>
          <a:prstGeom prst="rect">
            <a:avLst/>
          </a:prstGeom>
          <a:noFill/>
        </p:spPr>
        <p:txBody>
          <a:bodyPr wrap="square" rtlCol="0">
            <a:spAutoFit/>
          </a:bodyPr>
          <a:lstStyle/>
          <a:p>
            <a:pPr algn="ctr"/>
            <a:r>
              <a:rPr kumimoji="1" lang="en-US" altLang="zh-CN" dirty="0">
                <a:solidFill>
                  <a:srgbClr val="20517C"/>
                </a:solidFill>
                <a:latin typeface="微软雅黑" panose="020B0503020204020204" charset="-122"/>
                <a:ea typeface="微软雅黑" panose="020B0503020204020204" charset="-122"/>
                <a:cs typeface="微软雅黑" panose="020B0503020204020204" charset="-122"/>
              </a:rPr>
              <a:t>Content</a:t>
            </a:r>
            <a:endParaRPr kumimoji="1" lang="zh-CN" altLang="en-US" dirty="0">
              <a:solidFill>
                <a:srgbClr val="20517C"/>
              </a:solidFill>
              <a:latin typeface="微软雅黑" panose="020B0503020204020204" charset="-122"/>
              <a:ea typeface="微软雅黑" panose="020B0503020204020204" charset="-122"/>
              <a:cs typeface="微软雅黑" panose="020B0503020204020204" charset="-122"/>
            </a:endParaRPr>
          </a:p>
        </p:txBody>
      </p:sp>
      <p:sp>
        <p:nvSpPr>
          <p:cNvPr id="100" name="文本框 99"/>
          <p:cNvSpPr txBox="1"/>
          <p:nvPr/>
        </p:nvSpPr>
        <p:spPr>
          <a:xfrm>
            <a:off x="7418897" y="2165533"/>
            <a:ext cx="228680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研究思路和方法</a:t>
            </a:r>
          </a:p>
        </p:txBody>
      </p:sp>
      <p:sp>
        <p:nvSpPr>
          <p:cNvPr id="102" name="矩形 101"/>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7418897" y="4371265"/>
            <a:ext cx="3014075"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难点和成果展示</a:t>
            </a:r>
          </a:p>
        </p:txBody>
      </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论文总结</a:t>
            </a:r>
          </a:p>
        </p:txBody>
      </p:sp>
      <p:pic>
        <p:nvPicPr>
          <p:cNvPr id="11" name="图片 10" descr="图片包含 户外艺术系列, 网&#10;&#10;描述已自动生成">
            <a:extLst>
              <a:ext uri="{FF2B5EF4-FFF2-40B4-BE49-F238E27FC236}">
                <a16:creationId xmlns:a16="http://schemas.microsoft.com/office/drawing/2014/main" id="{8B0B2BB3-98C2-4A51-B4BF-D98A84CB2C90}"/>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6705905">
            <a:off x="-965334" y="1646279"/>
            <a:ext cx="6565922" cy="6858000"/>
          </a:xfrm>
          <a:prstGeom prst="rect">
            <a:avLst/>
          </a:prstGeom>
        </p:spPr>
      </p:pic>
      <p:sp>
        <p:nvSpPr>
          <p:cNvPr id="88" name="文本框 87">
            <a:extLst>
              <a:ext uri="{FF2B5EF4-FFF2-40B4-BE49-F238E27FC236}">
                <a16:creationId xmlns:a16="http://schemas.microsoft.com/office/drawing/2014/main" id="{03C6D2C5-1B0E-4C64-B62D-B18D2195856A}"/>
              </a:ext>
            </a:extLst>
          </p:cNvPr>
          <p:cNvSpPr txBox="1"/>
          <p:nvPr/>
        </p:nvSpPr>
        <p:spPr>
          <a:xfrm>
            <a:off x="6450847" y="21655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01</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A8C15239-189F-49F5-B996-2EC2B43C25FF}"/>
              </a:ext>
            </a:extLst>
          </p:cNvPr>
          <p:cNvSpPr txBox="1"/>
          <p:nvPr/>
        </p:nvSpPr>
        <p:spPr>
          <a:xfrm>
            <a:off x="6450846" y="32633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02</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F2A29689-A629-4E46-B421-B11C8CCF20B7}"/>
              </a:ext>
            </a:extLst>
          </p:cNvPr>
          <p:cNvSpPr txBox="1"/>
          <p:nvPr/>
        </p:nvSpPr>
        <p:spPr>
          <a:xfrm>
            <a:off x="6450846" y="4361133"/>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03</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5D31DFB-FA62-49D9-A1EC-CDB66EB15421}"/>
              </a:ext>
            </a:extLst>
          </p:cNvPr>
          <p:cNvSpPr txBox="1"/>
          <p:nvPr/>
        </p:nvSpPr>
        <p:spPr>
          <a:xfrm>
            <a:off x="6450845" y="5496042"/>
            <a:ext cx="831963" cy="523220"/>
          </a:xfrm>
          <a:prstGeom prst="rect">
            <a:avLst/>
          </a:prstGeom>
          <a:noFill/>
        </p:spPr>
        <p:txBody>
          <a:bodyPr wrap="square" rtlCol="0">
            <a:spAutoFit/>
          </a:bodyPr>
          <a:lstStyle/>
          <a:p>
            <a:pPr algn="r"/>
            <a:r>
              <a:rPr lang="en-US" altLang="zh-CN" sz="2800" spc="100" dirty="0">
                <a:solidFill>
                  <a:schemeClr val="accent1">
                    <a:lumMod val="50000"/>
                  </a:schemeClr>
                </a:solidFill>
                <a:latin typeface="微软雅黑" panose="020B0503020204020204" pitchFamily="34" charset="-122"/>
                <a:ea typeface="微软雅黑" panose="020B0503020204020204" pitchFamily="34" charset="-122"/>
              </a:rPr>
              <a:t>04</a:t>
            </a:r>
            <a:endParaRPr lang="zh-CN" altLang="en-US" sz="2800" spc="1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1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anim calcmode="lin" valueType="num">
                                      <p:cBhvr>
                                        <p:cTn id="11" dur="1000" fill="hold"/>
                                        <p:tgtEl>
                                          <p:spTgt spid="39"/>
                                        </p:tgtEl>
                                        <p:attrNameLst>
                                          <p:attrName>ppt_x</p:attrName>
                                        </p:attrNameLst>
                                      </p:cBhvr>
                                      <p:tavLst>
                                        <p:tav tm="0">
                                          <p:val>
                                            <p:strVal val="#ppt_x"/>
                                          </p:val>
                                        </p:tav>
                                        <p:tav tm="100000">
                                          <p:val>
                                            <p:strVal val="#ppt_x"/>
                                          </p:val>
                                        </p:tav>
                                      </p:tavLst>
                                    </p:anim>
                                    <p:anim calcmode="lin" valueType="num">
                                      <p:cBhvr>
                                        <p:cTn id="12" dur="1000" fill="hold"/>
                                        <p:tgtEl>
                                          <p:spTgt spid="3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1000"/>
                                        <p:tgtEl>
                                          <p:spTgt spid="40"/>
                                        </p:tgtEl>
                                      </p:cBhvr>
                                    </p:animEffect>
                                    <p:anim calcmode="lin" valueType="num">
                                      <p:cBhvr>
                                        <p:cTn id="16" dur="1000" fill="hold"/>
                                        <p:tgtEl>
                                          <p:spTgt spid="40"/>
                                        </p:tgtEl>
                                        <p:attrNameLst>
                                          <p:attrName>ppt_x</p:attrName>
                                        </p:attrNameLst>
                                      </p:cBhvr>
                                      <p:tavLst>
                                        <p:tav tm="0">
                                          <p:val>
                                            <p:strVal val="#ppt_x"/>
                                          </p:val>
                                        </p:tav>
                                        <p:tav tm="100000">
                                          <p:val>
                                            <p:strVal val="#ppt_x"/>
                                          </p:val>
                                        </p:tav>
                                      </p:tavLst>
                                    </p:anim>
                                    <p:anim calcmode="lin" valueType="num">
                                      <p:cBhvr>
                                        <p:cTn id="17" dur="1000" fill="hold"/>
                                        <p:tgtEl>
                                          <p:spTgt spid="40"/>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randombar(horizontal)">
                                      <p:cBhvr>
                                        <p:cTn id="20" dur="500"/>
                                        <p:tgtEl>
                                          <p:spTgt spid="100"/>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randombar(horizontal)">
                                      <p:cBhvr>
                                        <p:cTn id="23" dur="500"/>
                                        <p:tgtEl>
                                          <p:spTgt spid="88"/>
                                        </p:tgtEl>
                                      </p:cBhvr>
                                    </p:animEffect>
                                  </p:childTnLst>
                                </p:cTn>
                              </p:par>
                            </p:childTnLst>
                          </p:cTn>
                        </p:par>
                        <p:par>
                          <p:cTn id="24" fill="hold">
                            <p:stCondLst>
                              <p:cond delay="1500"/>
                            </p:stCondLst>
                            <p:childTnLst>
                              <p:par>
                                <p:cTn id="25" presetID="14" presetClass="entr" presetSubtype="1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randombar(horizontal)">
                                      <p:cBhvr>
                                        <p:cTn id="27" dur="500"/>
                                        <p:tgtEl>
                                          <p:spTgt spid="89"/>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randombar(horizontal)">
                                      <p:cBhvr>
                                        <p:cTn id="30" dur="500"/>
                                        <p:tgtEl>
                                          <p:spTgt spid="101"/>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randombar(horizontal)">
                                      <p:cBhvr>
                                        <p:cTn id="34" dur="500"/>
                                        <p:tgtEl>
                                          <p:spTgt spid="91"/>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randombar(horizontal)">
                                      <p:cBhvr>
                                        <p:cTn id="37" dur="500"/>
                                        <p:tgtEl>
                                          <p:spTgt spid="106"/>
                                        </p:tgtEl>
                                      </p:cBhvr>
                                    </p:animEffect>
                                  </p:childTnLst>
                                </p:cTn>
                              </p:par>
                            </p:childTnLst>
                          </p:cTn>
                        </p:par>
                        <p:par>
                          <p:cTn id="38" fill="hold">
                            <p:stCondLst>
                              <p:cond delay="2500"/>
                            </p:stCondLst>
                            <p:childTnLst>
                              <p:par>
                                <p:cTn id="39" presetID="14" presetClass="entr" presetSubtype="10"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randombar(horizontal)">
                                      <p:cBhvr>
                                        <p:cTn id="41" dur="500"/>
                                        <p:tgtEl>
                                          <p:spTgt spid="9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randombar(horizontal)">
                                      <p:cBhvr>
                                        <p:cTn id="4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100" grpId="0"/>
      <p:bldP spid="101" grpId="0"/>
      <p:bldP spid="106" grpId="0"/>
      <p:bldP spid="107" grpId="0"/>
      <p:bldP spid="88" grpId="0"/>
      <p:bldP spid="89" grpId="0"/>
      <p:bldP spid="91" grpId="0"/>
      <p:bldP spid="9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3200" spc="100" dirty="0" err="1">
                  <a:solidFill>
                    <a:schemeClr val="accent1">
                      <a:lumMod val="50000"/>
                    </a:schemeClr>
                  </a:solidFill>
                  <a:latin typeface="微软雅黑" panose="020B0503020204020204" pitchFamily="34" charset="-122"/>
                  <a:ea typeface="微软雅黑" panose="020B0503020204020204" pitchFamily="34" charset="-122"/>
                </a:rPr>
                <a:t>Simrank</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2-1.mov">
            <a:hlinkClick r:id="" action="ppaction://media"/>
            <a:extLst>
              <a:ext uri="{FF2B5EF4-FFF2-40B4-BE49-F238E27FC236}">
                <a16:creationId xmlns:a16="http://schemas.microsoft.com/office/drawing/2014/main" id="{CC58E9FA-BA5D-3948-B486-F7D0E148B6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8626" y="1309719"/>
            <a:ext cx="10101263" cy="5069045"/>
          </a:xfrm>
          <a:prstGeom prst="rect">
            <a:avLst/>
          </a:prstGeom>
        </p:spPr>
      </p:pic>
    </p:spTree>
    <p:extLst>
      <p:ext uri="{BB962C8B-B14F-4D97-AF65-F5344CB8AC3E}">
        <p14:creationId xmlns:p14="http://schemas.microsoft.com/office/powerpoint/2010/main" val="37508679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64722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Jaccard</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相似度查询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2-2.mov">
            <a:hlinkClick r:id="" action="ppaction://media"/>
            <a:extLst>
              <a:ext uri="{FF2B5EF4-FFF2-40B4-BE49-F238E27FC236}">
                <a16:creationId xmlns:a16="http://schemas.microsoft.com/office/drawing/2014/main" id="{BA9DF684-B9D0-C441-A5AB-AEFFEE3D82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922" y="1206886"/>
            <a:ext cx="9858375" cy="4947158"/>
          </a:xfrm>
          <a:prstGeom prst="rect">
            <a:avLst/>
          </a:prstGeom>
        </p:spPr>
      </p:pic>
    </p:spTree>
    <p:extLst>
      <p:ext uri="{BB962C8B-B14F-4D97-AF65-F5344CB8AC3E}">
        <p14:creationId xmlns:p14="http://schemas.microsoft.com/office/powerpoint/2010/main" val="340300962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1077218"/>
            <a:chOff x="0" y="479236"/>
            <a:chExt cx="6096000" cy="1077218"/>
          </a:xfrm>
        </p:grpSpPr>
        <p:sp>
          <p:nvSpPr>
            <p:cNvPr id="15" name="文本框 14"/>
            <p:cNvSpPr txBox="1"/>
            <p:nvPr/>
          </p:nvSpPr>
          <p:spPr>
            <a:xfrm>
              <a:off x="507041" y="479236"/>
              <a:ext cx="5588959" cy="1077218"/>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dirty="0"/>
                <a:t> </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Betweenness</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中心性查询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6" name="3-1.mov">
            <a:hlinkClick r:id="" action="ppaction://media"/>
            <a:extLst>
              <a:ext uri="{FF2B5EF4-FFF2-40B4-BE49-F238E27FC236}">
                <a16:creationId xmlns:a16="http://schemas.microsoft.com/office/drawing/2014/main" id="{5BB1D8E2-06F2-834C-B6F0-950D232EEE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930" y="1241028"/>
            <a:ext cx="10438359" cy="5238208"/>
          </a:xfrm>
          <a:prstGeom prst="rect">
            <a:avLst/>
          </a:prstGeom>
        </p:spPr>
      </p:pic>
    </p:spTree>
    <p:extLst>
      <p:ext uri="{BB962C8B-B14F-4D97-AF65-F5344CB8AC3E}">
        <p14:creationId xmlns:p14="http://schemas.microsoft.com/office/powerpoint/2010/main" val="86190054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 sz="3200" spc="100" dirty="0">
                  <a:solidFill>
                    <a:schemeClr val="accent1">
                      <a:lumMod val="50000"/>
                    </a:schemeClr>
                  </a:solidFill>
                  <a:latin typeface="微软雅黑" panose="020B0503020204020204" pitchFamily="34" charset="-122"/>
                  <a:ea typeface="微软雅黑" panose="020B0503020204020204" pitchFamily="34" charset="-122"/>
                </a:rPr>
                <a:t>结构</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紧密社区搜索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4" name="4-1、.mov">
            <a:hlinkClick r:id="" action="ppaction://media"/>
            <a:extLst>
              <a:ext uri="{FF2B5EF4-FFF2-40B4-BE49-F238E27FC236}">
                <a16:creationId xmlns:a16="http://schemas.microsoft.com/office/drawing/2014/main" id="{88FC010B-044E-6043-8453-9FE8061437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603" y="1166323"/>
            <a:ext cx="10387013" cy="5212441"/>
          </a:xfrm>
          <a:prstGeom prst="rect">
            <a:avLst/>
          </a:prstGeom>
        </p:spPr>
      </p:pic>
    </p:spTree>
    <p:extLst>
      <p:ext uri="{BB962C8B-B14F-4D97-AF65-F5344CB8AC3E}">
        <p14:creationId xmlns:p14="http://schemas.microsoft.com/office/powerpoint/2010/main" val="9608175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4"/>
                </p:tgtEl>
              </p:cMediaNode>
            </p:video>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18C25C2-8CA1-1A4A-BCB8-7B9683CC7A47}"/>
              </a:ext>
            </a:extLst>
          </p:cNvPr>
          <p:cNvGrpSpPr/>
          <p:nvPr/>
        </p:nvGrpSpPr>
        <p:grpSpPr>
          <a:xfrm>
            <a:off x="0" y="479236"/>
            <a:ext cx="7500938" cy="584775"/>
            <a:chOff x="0" y="479236"/>
            <a:chExt cx="6096000" cy="584775"/>
          </a:xfrm>
        </p:grpSpPr>
        <p:sp>
          <p:nvSpPr>
            <p:cNvPr id="15" name="文本框 14"/>
            <p:cNvSpPr txBox="1"/>
            <p:nvPr/>
          </p:nvSpPr>
          <p:spPr>
            <a:xfrm>
              <a:off x="507041" y="479236"/>
              <a:ext cx="5588959"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成果展示</a:t>
              </a:r>
              <a:r>
                <a:rPr lang="en-US" altLang="zh-CN" sz="3200" spc="1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3200" spc="1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属性紧密社区搜索</a:t>
              </a:r>
            </a:p>
          </p:txBody>
        </p:sp>
        <p:sp>
          <p:nvSpPr>
            <p:cNvPr id="16" name="矩形 1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5C998935-AFAF-4E94-803A-DBBB7E8B24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6594891" y="-1327355"/>
            <a:ext cx="6000000" cy="6000000"/>
          </a:xfrm>
          <a:prstGeom prst="rect">
            <a:avLst/>
          </a:prstGeom>
        </p:spPr>
      </p:pic>
      <p:pic>
        <p:nvPicPr>
          <p:cNvPr id="5" name="4-2.mov">
            <a:hlinkClick r:id="" action="ppaction://media"/>
            <a:extLst>
              <a:ext uri="{FF2B5EF4-FFF2-40B4-BE49-F238E27FC236}">
                <a16:creationId xmlns:a16="http://schemas.microsoft.com/office/drawing/2014/main" id="{974C67D8-C29C-3846-A028-F91C2E59C5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3898" y="1230947"/>
            <a:ext cx="10458449" cy="5248289"/>
          </a:xfrm>
          <a:prstGeom prst="rect">
            <a:avLst/>
          </a:prstGeom>
        </p:spPr>
      </p:pic>
    </p:spTree>
    <p:extLst>
      <p:ext uri="{BB962C8B-B14F-4D97-AF65-F5344CB8AC3E}">
        <p14:creationId xmlns:p14="http://schemas.microsoft.com/office/powerpoint/2010/main" val="2544611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after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rcRect/>
          <a:stretch/>
        </p:blipFill>
        <p:spPr>
          <a:xfrm flipH="1" flipV="1">
            <a:off x="-1" y="-646778"/>
            <a:ext cx="6365433"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6381D6D8-DF5C-B849-9FB2-A531A050EA2A}"/>
              </a:ext>
            </a:extLst>
          </p:cNvPr>
          <p:cNvGrpSpPr/>
          <p:nvPr/>
        </p:nvGrpSpPr>
        <p:grpSpPr>
          <a:xfrm>
            <a:off x="6657452" y="2084074"/>
            <a:ext cx="4580690" cy="2633366"/>
            <a:chOff x="6657452" y="2084074"/>
            <a:chExt cx="4580690" cy="2633366"/>
          </a:xfrm>
        </p:grpSpPr>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系统性能</a:t>
              </a:r>
              <a:r>
                <a:rPr lang="en-US" altLang="zh-CN" sz="3600" spc="1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展望</a:t>
              </a:r>
            </a:p>
          </p:txBody>
        </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4</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4392830"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System performance and outlook</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gr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6267462"/>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a:extLst>
              <a:ext uri="{FF2B5EF4-FFF2-40B4-BE49-F238E27FC236}">
                <a16:creationId xmlns:a16="http://schemas.microsoft.com/office/drawing/2014/main" id="{440C419A-1BD0-6E41-814A-E3458AA90BC6}"/>
              </a:ext>
            </a:extLst>
          </p:cNvPr>
          <p:cNvGrpSpPr/>
          <p:nvPr/>
        </p:nvGrpSpPr>
        <p:grpSpPr>
          <a:xfrm>
            <a:off x="507041" y="1564667"/>
            <a:ext cx="10422897" cy="4350359"/>
            <a:chOff x="507041" y="1564667"/>
            <a:chExt cx="10422897" cy="4350359"/>
          </a:xfrm>
        </p:grpSpPr>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页面访问量</a:t>
              </a:r>
              <a:r>
                <a:rPr lang="en-US" altLang="zh-CN" dirty="0">
                  <a:solidFill>
                    <a:schemeClr val="accent1">
                      <a:lumMod val="50000"/>
                    </a:schemeClr>
                  </a:solidFill>
                </a:rPr>
                <a:t>&amp;</a:t>
              </a:r>
              <a:r>
                <a:rPr lang="zh-CN" altLang="zh-CN" dirty="0">
                  <a:solidFill>
                    <a:schemeClr val="accent1">
                      <a:lumMod val="50000"/>
                    </a:schemeClr>
                  </a:solidFill>
                </a:rPr>
                <a:t>页面平均加载时间趋势图</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E181D66-7F66-FF43-BB14-3F2A364A9F6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145" y="2214563"/>
              <a:ext cx="9719793" cy="3700463"/>
            </a:xfrm>
            <a:prstGeom prst="rect">
              <a:avLst/>
            </a:prstGeom>
            <a:noFill/>
            <a:ln>
              <a:noFill/>
            </a:ln>
          </p:spPr>
        </p:pic>
      </p:grpSp>
    </p:spTree>
    <p:extLst>
      <p:ext uri="{BB962C8B-B14F-4D97-AF65-F5344CB8AC3E}">
        <p14:creationId xmlns:p14="http://schemas.microsoft.com/office/powerpoint/2010/main" val="3338324897"/>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heckerboard(across)">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页面平均加载时间构成</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218A927-6381-6F48-BB65-9C7DD2774BE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040" y="2490374"/>
            <a:ext cx="5588960" cy="3238500"/>
          </a:xfrm>
          <a:prstGeom prst="rect">
            <a:avLst/>
          </a:prstGeom>
          <a:noFill/>
          <a:ln>
            <a:noFill/>
          </a:ln>
        </p:spPr>
      </p:pic>
      <p:pic>
        <p:nvPicPr>
          <p:cNvPr id="10" name="图片 9">
            <a:extLst>
              <a:ext uri="{FF2B5EF4-FFF2-40B4-BE49-F238E27FC236}">
                <a16:creationId xmlns:a16="http://schemas.microsoft.com/office/drawing/2014/main" id="{388C59E0-20FC-724E-A52B-80C3C0EE83B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777682" y="2490374"/>
            <a:ext cx="3556000" cy="3238500"/>
          </a:xfrm>
          <a:prstGeom prst="rect">
            <a:avLst/>
          </a:prstGeom>
          <a:noFill/>
          <a:ln>
            <a:noFill/>
          </a:ln>
        </p:spPr>
      </p:pic>
    </p:spTree>
    <p:extLst>
      <p:ext uri="{BB962C8B-B14F-4D97-AF65-F5344CB8AC3E}">
        <p14:creationId xmlns:p14="http://schemas.microsoft.com/office/powerpoint/2010/main" val="4229191090"/>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checkerboard(across)">
                                      <p:cBhvr>
                                        <p:cTn id="10" dur="500"/>
                                        <p:tgtEl>
                                          <p:spTgt spid="9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par>
                                <p:cTn id="17" presetID="5"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图片 97"/>
          <p:cNvPicPr>
            <a:picLocks noChangeAspect="1"/>
          </p:cNvPicPr>
          <p:nvPr/>
        </p:nvPicPr>
        <p:blipFill rotWithShape="1">
          <a:blip r:embed="rId3" cstate="email">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664203" y="5310858"/>
            <a:ext cx="12226958" cy="1694397"/>
          </a:xfrm>
          <a:prstGeom prst="rect">
            <a:avLst/>
          </a:prstGeom>
        </p:spPr>
      </p:pic>
      <p:grpSp>
        <p:nvGrpSpPr>
          <p:cNvPr id="2" name="组合 1">
            <a:extLst>
              <a:ext uri="{FF2B5EF4-FFF2-40B4-BE49-F238E27FC236}">
                <a16:creationId xmlns:a16="http://schemas.microsoft.com/office/drawing/2014/main" id="{B246EBDD-77B7-DD4F-9F3F-814A68FB1BC4}"/>
              </a:ext>
            </a:extLst>
          </p:cNvPr>
          <p:cNvGrpSpPr/>
          <p:nvPr/>
        </p:nvGrpSpPr>
        <p:grpSpPr>
          <a:xfrm>
            <a:off x="0" y="479236"/>
            <a:ext cx="5853584" cy="584775"/>
            <a:chOff x="0" y="479236"/>
            <a:chExt cx="5853584" cy="584775"/>
          </a:xfrm>
        </p:grpSpPr>
        <p:sp>
          <p:nvSpPr>
            <p:cNvPr id="92" name="文本框 91"/>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性能分析</a:t>
              </a:r>
            </a:p>
          </p:txBody>
        </p:sp>
        <p:sp>
          <p:nvSpPr>
            <p:cNvPr id="96" name="矩形 95"/>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507041" y="1564667"/>
            <a:ext cx="7405277" cy="907364"/>
          </a:xfrm>
          <a:prstGeom prst="rect">
            <a:avLst/>
          </a:prstGeom>
        </p:spPr>
        <p:txBody>
          <a:bodyPr wrap="square">
            <a:spAutoFit/>
          </a:bodyPr>
          <a:lstStyle/>
          <a:p>
            <a:pPr>
              <a:lnSpc>
                <a:spcPct val="120000"/>
              </a:lnSpc>
            </a:pPr>
            <a:r>
              <a:rPr lang="zh-CN" altLang="zh-CN" dirty="0">
                <a:solidFill>
                  <a:schemeClr val="accent1">
                    <a:lumMod val="50000"/>
                  </a:schemeClr>
                </a:solidFill>
              </a:rPr>
              <a:t>页</a:t>
            </a:r>
            <a:r>
              <a:rPr lang="en-US" altLang="zh-CN" dirty="0">
                <a:solidFill>
                  <a:schemeClr val="accent1">
                    <a:lumMod val="50000"/>
                  </a:schemeClr>
                </a:solidFill>
              </a:rPr>
              <a:t>AJAX</a:t>
            </a:r>
            <a:r>
              <a:rPr lang="zh-CN" altLang="zh-CN" dirty="0">
                <a:solidFill>
                  <a:schemeClr val="accent1">
                    <a:lumMod val="50000"/>
                  </a:schemeClr>
                </a:solidFill>
              </a:rPr>
              <a:t>调用量</a:t>
            </a:r>
            <a:r>
              <a:rPr lang="en-US" altLang="zh-CN" dirty="0">
                <a:solidFill>
                  <a:schemeClr val="accent1">
                    <a:lumMod val="50000"/>
                  </a:schemeClr>
                </a:solidFill>
              </a:rPr>
              <a:t>&amp;</a:t>
            </a:r>
            <a:r>
              <a:rPr lang="zh-CN" altLang="zh-CN" dirty="0">
                <a:solidFill>
                  <a:schemeClr val="accent1">
                    <a:lumMod val="50000"/>
                  </a:schemeClr>
                </a:solidFill>
              </a:rPr>
              <a:t>平均响应时间</a:t>
            </a:r>
            <a:r>
              <a:rPr lang="zh-CN" altLang="zh-CN" sz="2400" dirty="0">
                <a:solidFill>
                  <a:schemeClr val="accent1">
                    <a:lumMod val="50000"/>
                  </a:schemeClr>
                </a:solidFill>
              </a:rPr>
              <a:t> </a:t>
            </a:r>
            <a:r>
              <a:rPr lang="zh-CN" altLang="en-US" sz="2200" spc="200" dirty="0">
                <a:solidFill>
                  <a:schemeClr val="accent1">
                    <a:lumMod val="50000"/>
                  </a:schemeClr>
                </a:solidFill>
                <a:latin typeface="微软雅黑" panose="020B0503020204020204" pitchFamily="34" charset="-122"/>
                <a:ea typeface="微软雅黑" panose="020B0503020204020204" pitchFamily="34" charset="-122"/>
                <a:sym typeface="+mn-ea"/>
              </a:rPr>
              <a:t>：</a:t>
            </a:r>
          </a:p>
          <a:p>
            <a:pPr>
              <a:lnSpc>
                <a:spcPct val="120000"/>
              </a:lnSpc>
            </a:pPr>
            <a:endParaRPr lang="zh-CN" altLang="en-US" sz="2200" spc="200" dirty="0">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13DC34D-4101-8D4A-A149-350DB9B952C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366" y="2651626"/>
            <a:ext cx="9351335" cy="3468688"/>
          </a:xfrm>
          <a:prstGeom prst="rect">
            <a:avLst/>
          </a:prstGeom>
          <a:noFill/>
          <a:ln>
            <a:noFill/>
          </a:ln>
        </p:spPr>
      </p:pic>
      <p:sp>
        <p:nvSpPr>
          <p:cNvPr id="5" name="文本框 4">
            <a:extLst>
              <a:ext uri="{FF2B5EF4-FFF2-40B4-BE49-F238E27FC236}">
                <a16:creationId xmlns:a16="http://schemas.microsoft.com/office/drawing/2014/main" id="{B06D4A54-69A6-5F47-9BF2-AA9E109ED1F9}"/>
              </a:ext>
            </a:extLst>
          </p:cNvPr>
          <p:cNvSpPr txBox="1"/>
          <p:nvPr/>
        </p:nvSpPr>
        <p:spPr>
          <a:xfrm>
            <a:off x="9729788" y="1871663"/>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895722878"/>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checkerboard(across)">
                                      <p:cBhvr>
                                        <p:cTn id="11" dur="500"/>
                                        <p:tgtEl>
                                          <p:spTgt spid="98"/>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heckerboard(across)">
                                      <p:cBhvr>
                                        <p:cTn id="15" dur="500"/>
                                        <p:tgtEl>
                                          <p:spTgt spid="4"/>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2" name="图片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431" y="1325313"/>
            <a:ext cx="4492761" cy="4977394"/>
          </a:xfrm>
          <a:prstGeom prst="rect">
            <a:avLst/>
          </a:prstGeom>
        </p:spPr>
      </p:pic>
      <p:grpSp>
        <p:nvGrpSpPr>
          <p:cNvPr id="4" name="组合 3">
            <a:extLst>
              <a:ext uri="{FF2B5EF4-FFF2-40B4-BE49-F238E27FC236}">
                <a16:creationId xmlns:a16="http://schemas.microsoft.com/office/drawing/2014/main" id="{2AC118A0-6FF4-4B4D-BC0C-60ACBF6C2C83}"/>
              </a:ext>
            </a:extLst>
          </p:cNvPr>
          <p:cNvGrpSpPr/>
          <p:nvPr/>
        </p:nvGrpSpPr>
        <p:grpSpPr>
          <a:xfrm>
            <a:off x="0" y="479236"/>
            <a:ext cx="5853584" cy="584775"/>
            <a:chOff x="0" y="479236"/>
            <a:chExt cx="5853584" cy="584775"/>
          </a:xfrm>
        </p:grpSpPr>
        <p:sp>
          <p:nvSpPr>
            <p:cNvPr id="3" name="文本框 2"/>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未来展望</a:t>
              </a:r>
            </a:p>
          </p:txBody>
        </p:sp>
        <p:sp>
          <p:nvSpPr>
            <p:cNvPr id="7" name="矩形 6"/>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203522" y="1757941"/>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增加权限管理，为不同的用户提供不同的功能</a:t>
            </a:r>
          </a:p>
        </p:txBody>
      </p:sp>
      <p:sp>
        <p:nvSpPr>
          <p:cNvPr id="10" name="矩形 9"/>
          <p:cNvSpPr/>
          <p:nvPr/>
        </p:nvSpPr>
        <p:spPr>
          <a:xfrm>
            <a:off x="7964788" y="4671878"/>
            <a:ext cx="3815936"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增加同步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数据的功能，及时更新数据。新增其他文献库的文献数据</a:t>
            </a:r>
          </a:p>
        </p:txBody>
      </p:sp>
      <p:sp>
        <p:nvSpPr>
          <p:cNvPr id="11" name="矩形 10"/>
          <p:cNvSpPr/>
          <p:nvPr/>
        </p:nvSpPr>
        <p:spPr>
          <a:xfrm>
            <a:off x="1016988" y="3429000"/>
            <a:ext cx="3815936"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扩展、集成更多算法；丰富系统数据处理功能。</a:t>
            </a:r>
          </a:p>
        </p:txBody>
      </p:sp>
      <p:sp>
        <p:nvSpPr>
          <p:cNvPr id="13" name="文本框 12"/>
          <p:cNvSpPr txBox="1"/>
          <p:nvPr/>
        </p:nvSpPr>
        <p:spPr>
          <a:xfrm>
            <a:off x="6203522" y="1295408"/>
            <a:ext cx="1798882"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增加权限管理</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16988" y="2980676"/>
            <a:ext cx="2347109"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增加更多算法支持</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011122" y="4208602"/>
            <a:ext cx="2319858"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扩展</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dirty="0">
                <a:solidFill>
                  <a:schemeClr val="accent1">
                    <a:lumMod val="50000"/>
                  </a:schemeClr>
                </a:solidFill>
                <a:latin typeface="微软雅黑" panose="020B0503020204020204" pitchFamily="34" charset="-122"/>
                <a:ea typeface="微软雅黑" panose="020B0503020204020204" pitchFamily="34" charset="-122"/>
              </a:rPr>
              <a:t>更新文献库</a:t>
            </a:r>
            <a:r>
              <a:rPr lang="en-US" altLang="zh-CN" sz="2000"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6" presetClass="entr" presetSubtype="3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out)">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ppt_w+.15"/>
                                          </p:val>
                                        </p:tav>
                                        <p:tav tm="100000">
                                          <p:val>
                                            <p:strVal val="#ppt_w"/>
                                          </p:val>
                                        </p:tav>
                                      </p:tavLst>
                                    </p:anim>
                                    <p:anim calcmode="lin" valueType="num">
                                      <p:cBhvr>
                                        <p:cTn id="16" dur="500" fill="hold"/>
                                        <p:tgtEl>
                                          <p:spTgt spid="13"/>
                                        </p:tgtEl>
                                        <p:attrNameLst>
                                          <p:attrName>ppt_h</p:attrName>
                                        </p:attrNameLst>
                                      </p:cBhvr>
                                      <p:tavLst>
                                        <p:tav tm="0">
                                          <p:val>
                                            <p:strVal val="#ppt_h"/>
                                          </p:val>
                                        </p:tav>
                                        <p:tav tm="100000">
                                          <p:val>
                                            <p:strVal val="#ppt_h"/>
                                          </p:val>
                                        </p:tav>
                                      </p:tavLst>
                                    </p:anim>
                                    <p:animEffect transition="in" filter="fade">
                                      <p:cBhvr>
                                        <p:cTn id="17" dur="500"/>
                                        <p:tgtEl>
                                          <p:spTgt spid="13"/>
                                        </p:tgtEl>
                                      </p:cBhvr>
                                    </p:animEffect>
                                  </p:childTnLst>
                                </p:cTn>
                              </p:par>
                              <p:par>
                                <p:cTn id="18" presetID="10" presetClass="entr" presetSubtype="0" fill="hold" grpId="0" nodeType="withEffect">
                                  <p:stCondLst>
                                    <p:cond delay="250"/>
                                  </p:stCondLst>
                                  <p:iterate type="wd">
                                    <p:tmPct val="4000"/>
                                  </p:iterate>
                                  <p:childTnLst>
                                    <p:set>
                                      <p:cBhvr>
                                        <p:cTn id="19" dur="1" fill="hold">
                                          <p:stCondLst>
                                            <p:cond delay="0"/>
                                          </p:stCondLst>
                                        </p:cTn>
                                        <p:tgtEl>
                                          <p:spTgt spid="9"/>
                                        </p:tgtEl>
                                        <p:attrNameLst>
                                          <p:attrName>style.visibility</p:attrName>
                                        </p:attrNameLst>
                                      </p:cBhvr>
                                      <p:to>
                                        <p:strVal val="visible"/>
                                      </p:to>
                                    </p:set>
                                    <p:animEffect transition="in" filter="fade">
                                      <p:cBhvr>
                                        <p:cTn id="20" dur="400"/>
                                        <p:tgtEl>
                                          <p:spTgt spid="9"/>
                                        </p:tgtEl>
                                      </p:cBhvr>
                                    </p:animEffect>
                                  </p:childTnLst>
                                </p:cTn>
                              </p:par>
                              <p:par>
                                <p:cTn id="21" presetID="50" presetClass="entr" presetSubtype="0" decel="100000" fill="hold" grpId="0" nodeType="withEffect">
                                  <p:stCondLst>
                                    <p:cond delay="35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strVal val="#ppt_w+.15"/>
                                          </p:val>
                                        </p:tav>
                                        <p:tav tm="100000">
                                          <p:val>
                                            <p:strVal val="#ppt_w"/>
                                          </p:val>
                                        </p:tav>
                                      </p:tavLst>
                                    </p:anim>
                                    <p:anim calcmode="lin" valueType="num">
                                      <p:cBhvr>
                                        <p:cTn id="24" dur="500" fill="hold"/>
                                        <p:tgtEl>
                                          <p:spTgt spid="14"/>
                                        </p:tgtEl>
                                        <p:attrNameLst>
                                          <p:attrName>ppt_h</p:attrName>
                                        </p:attrNameLst>
                                      </p:cBhvr>
                                      <p:tavLst>
                                        <p:tav tm="0">
                                          <p:val>
                                            <p:strVal val="#ppt_h"/>
                                          </p:val>
                                        </p:tav>
                                        <p:tav tm="100000">
                                          <p:val>
                                            <p:strVal val="#ppt_h"/>
                                          </p:val>
                                        </p:tav>
                                      </p:tavLst>
                                    </p:anim>
                                    <p:animEffect transition="in" filter="fade">
                                      <p:cBhvr>
                                        <p:cTn id="25" dur="500"/>
                                        <p:tgtEl>
                                          <p:spTgt spid="14"/>
                                        </p:tgtEl>
                                      </p:cBhvr>
                                    </p:animEffect>
                                  </p:childTnLst>
                                </p:cTn>
                              </p:par>
                              <p:par>
                                <p:cTn id="26" presetID="10" presetClass="entr" presetSubtype="0" fill="hold" grpId="0" nodeType="withEffect">
                                  <p:stCondLst>
                                    <p:cond delay="350"/>
                                  </p:stCondLst>
                                  <p:iterate type="wd">
                                    <p:tmPct val="4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400"/>
                                        <p:tgtEl>
                                          <p:spTgt spid="11"/>
                                        </p:tgtEl>
                                      </p:cBhvr>
                                    </p:animEffect>
                                  </p:childTnLst>
                                </p:cTn>
                              </p:par>
                              <p:par>
                                <p:cTn id="29" presetID="10" presetClass="entr" presetSubtype="0" fill="hold" grpId="0" nodeType="withEffect">
                                  <p:stCondLst>
                                    <p:cond delay="0"/>
                                  </p:stCondLst>
                                  <p:iterate type="wd">
                                    <p:tmPct val="4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400"/>
                                        <p:tgtEl>
                                          <p:spTgt spid="10"/>
                                        </p:tgtEl>
                                      </p:cBhvr>
                                    </p:animEffect>
                                  </p:childTnLst>
                                </p:cTn>
                              </p:par>
                              <p:par>
                                <p:cTn id="32" presetID="50" presetClass="entr" presetSubtype="0" decel="100000" fill="hold" grpId="0" nodeType="withEffect">
                                  <p:stCondLst>
                                    <p:cond delay="7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strVal val="#ppt_w+.15"/>
                                          </p:val>
                                        </p:tav>
                                        <p:tav tm="100000">
                                          <p:val>
                                            <p:strVal val="#ppt_w"/>
                                          </p:val>
                                        </p:tav>
                                      </p:tavLst>
                                    </p:anim>
                                    <p:anim calcmode="lin" valueType="num">
                                      <p:cBhvr>
                                        <p:cTn id="35" dur="500" fill="hold"/>
                                        <p:tgtEl>
                                          <p:spTgt spid="15"/>
                                        </p:tgtEl>
                                        <p:attrNameLst>
                                          <p:attrName>ppt_h</p:attrName>
                                        </p:attrNameLst>
                                      </p:cBhvr>
                                      <p:tavLst>
                                        <p:tav tm="0">
                                          <p:val>
                                            <p:strVal val="#ppt_h"/>
                                          </p:val>
                                        </p:tav>
                                        <p:tav tm="100000">
                                          <p:val>
                                            <p:strVal val="#ppt_h"/>
                                          </p:val>
                                        </p:tav>
                                      </p:tavLst>
                                    </p:anim>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arn(inVertical)">
                                      <p:cBhvr>
                                        <p:cTn id="41" dur="500"/>
                                        <p:tgtEl>
                                          <p:spTgt spid="23"/>
                                        </p:tgtEl>
                                      </p:cBhvr>
                                    </p:animEffect>
                                  </p:childTnLst>
                                </p:cTn>
                              </p:par>
                              <p:par>
                                <p:cTn id="42" presetID="16" presetClass="entr" presetSubtype="2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背景及意义</a:t>
            </a:r>
          </a:p>
        </p:txBody>
      </p:sp>
      <p:cxnSp>
        <p:nvCxnSpPr>
          <p:cNvPr id="14" name="直接连接符 13"/>
          <p:cNvCxnSpPr>
            <a:endCxn id="10" idx="2"/>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1</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166637" cy="307777"/>
          </a:xfrm>
          <a:prstGeom prst="rect">
            <a:avLst/>
          </a:prstGeom>
          <a:noFill/>
        </p:spPr>
        <p:txBody>
          <a:bodyPr wrap="square" rtlCol="0">
            <a:spAutoFit/>
          </a:bodyPr>
          <a:lstStyle/>
          <a:p>
            <a:r>
              <a:rPr lang="en-US" altLang="zh-CN" sz="1400" spc="300" dirty="0">
                <a:solidFill>
                  <a:schemeClr val="accent1">
                    <a:lumMod val="50000"/>
                  </a:schemeClr>
                </a:solidFill>
                <a:latin typeface="微软雅黑" panose="020B0503020204020204" pitchFamily="34" charset="-122"/>
                <a:ea typeface="微软雅黑" panose="020B0503020204020204" pitchFamily="34" charset="-122"/>
              </a:rPr>
              <a:t>Introduction</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9506382"/>
      </p:ext>
    </p:extLst>
  </p:cSld>
  <p:clrMapOvr>
    <a:masterClrMapping/>
  </p:clrMapOvr>
  <mc:AlternateContent xmlns:mc="http://schemas.openxmlformats.org/markup-compatibility/2006" xmlns:p14="http://schemas.microsoft.com/office/powerpoint/2010/main">
    <mc:Choice Requires="p14">
      <p:transition spd="slow">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circle(in)">
                                      <p:cBhvr>
                                        <p:cTn id="7" dur="1000"/>
                                        <p:tgtEl>
                                          <p:spTgt spid="5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ircle(in)">
                                      <p:cBhvr>
                                        <p:cTn id="10" dur="1000"/>
                                        <p:tgtEl>
                                          <p:spTgt spid="11"/>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circle(in)">
                                      <p:cBhvr>
                                        <p:cTn id="13" dur="1000"/>
                                        <p:tgtEl>
                                          <p:spTgt spid="58"/>
                                        </p:tgtEl>
                                      </p:cBhvr>
                                    </p:animEffect>
                                  </p:childTnLst>
                                </p:cTn>
                              </p:par>
                              <p:par>
                                <p:cTn id="14" presetID="6"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ircle(in)">
                                      <p:cBhvr>
                                        <p:cTn id="16" dur="1000"/>
                                        <p:tgtEl>
                                          <p:spTgt spid="9"/>
                                        </p:tgtEl>
                                      </p:cBhvr>
                                    </p:animEffect>
                                  </p:childTnLst>
                                </p:cTn>
                              </p:par>
                              <p:par>
                                <p:cTn id="17" presetID="6"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1000"/>
                                        <p:tgtEl>
                                          <p:spTgt spid="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57" grpId="0"/>
      <p:bldP spid="5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5F54B4-1687-43EC-8A44-284CFB58FA23}"/>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781028" y="487680"/>
            <a:ext cx="6393179" cy="6393179"/>
          </a:xfrm>
          <a:prstGeom prst="rect">
            <a:avLst/>
          </a:prstGeom>
        </p:spPr>
      </p:pic>
      <p:sp>
        <p:nvSpPr>
          <p:cNvPr id="3" name="文本框 2">
            <a:extLst>
              <a:ext uri="{FF2B5EF4-FFF2-40B4-BE49-F238E27FC236}">
                <a16:creationId xmlns:a16="http://schemas.microsoft.com/office/drawing/2014/main" id="{54807D0C-1745-4EB6-9192-0252098D27C2}"/>
              </a:ext>
            </a:extLst>
          </p:cNvPr>
          <p:cNvSpPr txBox="1"/>
          <p:nvPr/>
        </p:nvSpPr>
        <p:spPr>
          <a:xfrm>
            <a:off x="2521585" y="2999389"/>
            <a:ext cx="4559931" cy="707886"/>
          </a:xfrm>
          <a:prstGeom prst="rect">
            <a:avLst/>
          </a:prstGeom>
          <a:noFill/>
        </p:spPr>
        <p:txBody>
          <a:bodyPr wrap="square" rtlCol="0">
            <a:spAutoFit/>
          </a:bodyPr>
          <a:lstStyle/>
          <a:p>
            <a:pPr algn="dist"/>
            <a:r>
              <a:rPr lang="zh-CN" altLang="en-US" sz="4000" spc="100" dirty="0">
                <a:solidFill>
                  <a:schemeClr val="accent1">
                    <a:lumMod val="50000"/>
                  </a:schemeClr>
                </a:solidFill>
                <a:latin typeface="微软雅黑" panose="020B0503020204020204" pitchFamily="34" charset="-122"/>
                <a:ea typeface="微软雅黑" panose="020B0503020204020204" pitchFamily="34" charset="-122"/>
              </a:rPr>
              <a:t>谢谢观看</a:t>
            </a:r>
          </a:p>
        </p:txBody>
      </p:sp>
      <p:sp>
        <p:nvSpPr>
          <p:cNvPr id="4" name="文本框 3">
            <a:extLst>
              <a:ext uri="{FF2B5EF4-FFF2-40B4-BE49-F238E27FC236}">
                <a16:creationId xmlns:a16="http://schemas.microsoft.com/office/drawing/2014/main" id="{76C8FCA2-D9F2-4CC5-86E7-00E814376E10}"/>
              </a:ext>
            </a:extLst>
          </p:cNvPr>
          <p:cNvSpPr txBox="1"/>
          <p:nvPr/>
        </p:nvSpPr>
        <p:spPr>
          <a:xfrm>
            <a:off x="2686293"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指导老师：祝园园</a:t>
            </a:r>
          </a:p>
        </p:txBody>
      </p:sp>
      <p:cxnSp>
        <p:nvCxnSpPr>
          <p:cNvPr id="6" name="直接连接符 5">
            <a:extLst>
              <a:ext uri="{FF2B5EF4-FFF2-40B4-BE49-F238E27FC236}">
                <a16:creationId xmlns:a16="http://schemas.microsoft.com/office/drawing/2014/main" id="{15A8A66D-517E-4207-8784-987C4331ED2F}"/>
              </a:ext>
            </a:extLst>
          </p:cNvPr>
          <p:cNvCxnSpPr/>
          <p:nvPr/>
        </p:nvCxnSpPr>
        <p:spPr>
          <a:xfrm>
            <a:off x="1436707" y="3827475"/>
            <a:ext cx="7023100"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B173094-E720-4001-9DE2-A97257006C03}"/>
              </a:ext>
            </a:extLst>
          </p:cNvPr>
          <p:cNvSpPr/>
          <p:nvPr/>
        </p:nvSpPr>
        <p:spPr>
          <a:xfrm>
            <a:off x="2663227" y="3981002"/>
            <a:ext cx="2127899"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武汉大学计算机学院</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ECF28D3-5966-4D8D-BE70-EB210DE31A76}"/>
              </a:ext>
            </a:extLst>
          </p:cNvPr>
          <p:cNvSpPr/>
          <p:nvPr/>
        </p:nvSpPr>
        <p:spPr>
          <a:xfrm>
            <a:off x="5171654" y="3981002"/>
            <a:ext cx="1775881" cy="276999"/>
          </a:xfrm>
          <a:prstGeom prst="rect">
            <a:avLst/>
          </a:prstGeom>
          <a:ln w="6350">
            <a:noFill/>
          </a:ln>
        </p:spPr>
        <p:txBody>
          <a:bodyPr wrap="square">
            <a:spAutoFit/>
          </a:bodyPr>
          <a:lstStyle/>
          <a:p>
            <a:pPr algn="dist"/>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计算机科学与技术</a:t>
            </a:r>
            <a:endParaRPr lang="en-US" altLang="zh-CN" sz="12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48F0B1D-4976-4F56-96A7-23455DADB8A3}"/>
              </a:ext>
            </a:extLst>
          </p:cNvPr>
          <p:cNvSpPr txBox="1"/>
          <p:nvPr/>
        </p:nvSpPr>
        <p:spPr>
          <a:xfrm>
            <a:off x="5643390" y="4775762"/>
            <a:ext cx="1673808" cy="276999"/>
          </a:xfrm>
          <a:prstGeom prst="rect">
            <a:avLst/>
          </a:prstGeom>
          <a:noFill/>
        </p:spPr>
        <p:txBody>
          <a:bodyPr wrap="square" rtlCol="0">
            <a:spAutoFit/>
          </a:bodyPr>
          <a:lstStyle/>
          <a:p>
            <a:pPr algn="ct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答辩人：陈小龙</a:t>
            </a:r>
          </a:p>
        </p:txBody>
      </p:sp>
      <p:sp>
        <p:nvSpPr>
          <p:cNvPr id="11" name="Rectangle 5">
            <a:extLst>
              <a:ext uri="{FF2B5EF4-FFF2-40B4-BE49-F238E27FC236}">
                <a16:creationId xmlns:a16="http://schemas.microsoft.com/office/drawing/2014/main" id="{AB7ABF2C-E0D4-4F02-8117-72902CA6A834}"/>
              </a:ext>
            </a:extLst>
          </p:cNvPr>
          <p:cNvSpPr>
            <a:spLocks noChangeArrowheads="1"/>
          </p:cNvSpPr>
          <p:nvPr/>
        </p:nvSpPr>
        <p:spPr bwMode="auto">
          <a:xfrm>
            <a:off x="2312035" y="4809021"/>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54F9EDB5-0D5F-4987-90A6-4316D593FE19}"/>
              </a:ext>
            </a:extLst>
          </p:cNvPr>
          <p:cNvSpPr>
            <a:spLocks noEditPoints="1"/>
          </p:cNvSpPr>
          <p:nvPr/>
        </p:nvSpPr>
        <p:spPr bwMode="auto">
          <a:xfrm>
            <a:off x="2573935" y="4842358"/>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3" name="组合 12">
            <a:extLst>
              <a:ext uri="{FF2B5EF4-FFF2-40B4-BE49-F238E27FC236}">
                <a16:creationId xmlns:a16="http://schemas.microsoft.com/office/drawing/2014/main" id="{9B25644D-AE55-48A9-B502-E4E214B54239}"/>
              </a:ext>
            </a:extLst>
          </p:cNvPr>
          <p:cNvGrpSpPr/>
          <p:nvPr/>
        </p:nvGrpSpPr>
        <p:grpSpPr>
          <a:xfrm>
            <a:off x="5523831" y="4840007"/>
            <a:ext cx="104968" cy="149989"/>
            <a:chOff x="11101388" y="-2608263"/>
            <a:chExt cx="4789488" cy="6843714"/>
          </a:xfrm>
          <a:solidFill>
            <a:schemeClr val="accent1">
              <a:lumMod val="50000"/>
            </a:schemeClr>
          </a:solidFill>
        </p:grpSpPr>
        <p:sp>
          <p:nvSpPr>
            <p:cNvPr id="14" name="Freeform 11">
              <a:extLst>
                <a:ext uri="{FF2B5EF4-FFF2-40B4-BE49-F238E27FC236}">
                  <a16:creationId xmlns:a16="http://schemas.microsoft.com/office/drawing/2014/main" id="{7F311EEF-1577-4AAF-B5A4-CCC797176BE7}"/>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630DC7D9-B348-4D1C-9121-EB896C04A26C}"/>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16" name="图片 15">
            <a:extLst>
              <a:ext uri="{FF2B5EF4-FFF2-40B4-BE49-F238E27FC236}">
                <a16:creationId xmlns:a16="http://schemas.microsoft.com/office/drawing/2014/main" id="{ADD2DD03-EDF2-4856-9106-897AA971B3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688" y="96278"/>
            <a:ext cx="2137137" cy="2814647"/>
          </a:xfrm>
          <a:prstGeom prst="rect">
            <a:avLst/>
          </a:prstGeom>
        </p:spPr>
      </p:pic>
    </p:spTree>
    <p:extLst>
      <p:ext uri="{BB962C8B-B14F-4D97-AF65-F5344CB8AC3E}">
        <p14:creationId xmlns:p14="http://schemas.microsoft.com/office/powerpoint/2010/main" val="262199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0-#ppt_w/2"/>
                                          </p:val>
                                        </p:tav>
                                        <p:tav tm="100000">
                                          <p:val>
                                            <p:strVal val="#ppt_x"/>
                                          </p:val>
                                        </p:tav>
                                      </p:tavLst>
                                    </p:anim>
                                    <p:anim calcmode="lin" valueType="num">
                                      <p:cBhvr additive="base">
                                        <p:cTn id="16" dur="750" fill="hold"/>
                                        <p:tgtEl>
                                          <p:spTgt spid="10"/>
                                        </p:tgtEl>
                                        <p:attrNameLst>
                                          <p:attrName>ppt_y</p:attrName>
                                        </p:attrNameLst>
                                      </p:cBhvr>
                                      <p:tavLst>
                                        <p:tav tm="0">
                                          <p:val>
                                            <p:strVal val="#ppt_y"/>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9" grpId="0"/>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38C8151-6BD6-4E6C-B935-5A8371D40BE7}"/>
              </a:ext>
            </a:extLst>
          </p:cNvPr>
          <p:cNvPicPr>
            <a:picLocks noChangeAspect="1"/>
          </p:cNvPicPr>
          <p:nvPr/>
        </p:nvPicPr>
        <p:blipFill>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2778200" y="1006179"/>
            <a:ext cx="6175965" cy="6175965"/>
          </a:xfrm>
          <a:prstGeom prst="rect">
            <a:avLst/>
          </a:prstGeom>
        </p:spPr>
      </p:pic>
      <p:grpSp>
        <p:nvGrpSpPr>
          <p:cNvPr id="31" name="PA_组合 30"/>
          <p:cNvGrpSpPr/>
          <p:nvPr>
            <p:custDataLst>
              <p:tags r:id="rId1"/>
            </p:custDataLst>
          </p:nvPr>
        </p:nvGrpSpPr>
        <p:grpSpPr>
          <a:xfrm>
            <a:off x="-2250285" y="1228555"/>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PA_椭圆 12"/>
          <p:cNvSpPr/>
          <p:nvPr>
            <p:custDataLst>
              <p:tags r:id="rId2"/>
            </p:custDataLst>
          </p:nvPr>
        </p:nvSpPr>
        <p:spPr>
          <a:xfrm>
            <a:off x="5271983" y="2545813"/>
            <a:ext cx="1546224" cy="1546224"/>
          </a:xfrm>
          <a:prstGeom prst="ellipse">
            <a:avLst/>
          </a:prstGeom>
          <a:solidFill>
            <a:schemeClr val="accent1">
              <a:lumMod val="50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862594" y="3539303"/>
            <a:ext cx="3106594" cy="2621808"/>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当今世界，信息技术的发展，为世界各地的学术交流提供了便捷、高效的工具。不同学者之间的沟通交流愈发紧密，学者之间复杂的合作关系构成了一张巨大的学术网络，如何从这个网络中获取如研究团体等有价值的信息已经变成了现实的问题。</a:t>
            </a:r>
          </a:p>
        </p:txBody>
      </p:sp>
      <p:sp>
        <p:nvSpPr>
          <p:cNvPr id="7" name="PA_椭圆 6"/>
          <p:cNvSpPr/>
          <p:nvPr>
            <p:custDataLst>
              <p:tags r:id="rId3"/>
            </p:custDataLst>
          </p:nvPr>
        </p:nvSpPr>
        <p:spPr>
          <a:xfrm rot="9572820">
            <a:off x="4279149" y="1540711"/>
            <a:ext cx="3560678" cy="356067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513011" y="3377188"/>
            <a:ext cx="3188607" cy="1981633"/>
          </a:xfrm>
          <a:prstGeom prst="rect">
            <a:avLst/>
          </a:prstGeom>
          <a:noFill/>
        </p:spPr>
        <p:txBody>
          <a:bodyPr wrap="square" rtlCol="0">
            <a:spAutoFit/>
          </a:bodyPr>
          <a:lstStyle/>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基于</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文献库数据，使用</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作为存储工具，通过集成不同的图相关的算法，如中心度算法、相似度算法、社区搜索算法；提供一个针对学术网络的信息搜索检索平台。</a:t>
            </a:r>
          </a:p>
        </p:txBody>
      </p:sp>
      <p:sp>
        <p:nvSpPr>
          <p:cNvPr id="11" name="文本框 10"/>
          <p:cNvSpPr txBox="1"/>
          <p:nvPr/>
        </p:nvSpPr>
        <p:spPr>
          <a:xfrm>
            <a:off x="882665" y="2676081"/>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选题背景概述</a:t>
            </a:r>
          </a:p>
        </p:txBody>
      </p:sp>
      <p:sp>
        <p:nvSpPr>
          <p:cNvPr id="12" name="文本框 11"/>
          <p:cNvSpPr txBox="1"/>
          <p:nvPr/>
        </p:nvSpPr>
        <p:spPr>
          <a:xfrm>
            <a:off x="8513832" y="2491974"/>
            <a:ext cx="2413739" cy="523220"/>
          </a:xfrm>
          <a:prstGeom prst="rect">
            <a:avLst/>
          </a:prstGeom>
          <a:noFill/>
        </p:spPr>
        <p:txBody>
          <a:bodyPr wrap="square" rtlCol="0">
            <a:spAutoFit/>
          </a:bodyPr>
          <a:lstStyle/>
          <a:p>
            <a:r>
              <a:rPr lang="zh-CN" altLang="en-US" sz="2800" spc="100" dirty="0">
                <a:solidFill>
                  <a:schemeClr val="accent1">
                    <a:lumMod val="50000"/>
                  </a:schemeClr>
                </a:solidFill>
                <a:latin typeface="微软雅黑" panose="020B0503020204020204" pitchFamily="34" charset="-122"/>
                <a:ea typeface="微软雅黑" panose="020B0503020204020204" pitchFamily="34" charset="-122"/>
              </a:rPr>
              <a:t>选题意义概述</a:t>
            </a:r>
          </a:p>
        </p:txBody>
      </p:sp>
      <p:sp>
        <p:nvSpPr>
          <p:cNvPr id="21" name="PA_椭圆 20"/>
          <p:cNvSpPr/>
          <p:nvPr>
            <p:custDataLst>
              <p:tags r:id="rId4"/>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5317343" y="2689993"/>
            <a:ext cx="1484289" cy="1215846"/>
          </a:xfrm>
          <a:prstGeom prst="rect">
            <a:avLst/>
          </a:prstGeom>
          <a:noFill/>
        </p:spPr>
        <p:txBody>
          <a:bodyPr wrap="square" rtlCol="0">
            <a:spAutoFit/>
          </a:bodyPr>
          <a:lstStyle/>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选题</a:t>
            </a:r>
            <a:endParaRPr lang="en-US" altLang="zh-CN" sz="32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3200" spc="300" dirty="0">
                <a:solidFill>
                  <a:schemeClr val="bg1"/>
                </a:solidFill>
                <a:latin typeface="微软雅黑" panose="020B0503020204020204" pitchFamily="34" charset="-122"/>
                <a:ea typeface="微软雅黑" panose="020B0503020204020204" pitchFamily="34" charset="-122"/>
              </a:rPr>
              <a:t>背景</a:t>
            </a:r>
          </a:p>
        </p:txBody>
      </p:sp>
      <p:sp>
        <p:nvSpPr>
          <p:cNvPr id="27" name="PA_椭圆 26"/>
          <p:cNvSpPr/>
          <p:nvPr>
            <p:custDataLst>
              <p:tags r:id="rId6"/>
            </p:custDataLst>
          </p:nvPr>
        </p:nvSpPr>
        <p:spPr>
          <a:xfrm>
            <a:off x="8341290" y="2689993"/>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7"/>
            </p:custDataLst>
          </p:nvPr>
        </p:nvGrpSpPr>
        <p:grpSpPr>
          <a:xfrm rot="10389139" flipH="1">
            <a:off x="10537532" y="1135952"/>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PA_椭圆 26">
            <a:extLst>
              <a:ext uri="{FF2B5EF4-FFF2-40B4-BE49-F238E27FC236}">
                <a16:creationId xmlns:a16="http://schemas.microsoft.com/office/drawing/2014/main" id="{A858EC75-BC6A-4DFC-ADF9-06FB145CCE95}"/>
              </a:ext>
            </a:extLst>
          </p:cNvPr>
          <p:cNvSpPr/>
          <p:nvPr>
            <p:custDataLst>
              <p:tags r:id="rId8"/>
            </p:custDataLst>
          </p:nvPr>
        </p:nvSpPr>
        <p:spPr>
          <a:xfrm>
            <a:off x="761639" y="2860859"/>
            <a:ext cx="127182" cy="12718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9"/>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4171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4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8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16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anim calcmode="lin" valueType="num">
                                      <p:cBhvr>
                                        <p:cTn id="24" dur="500" fill="hold"/>
                                        <p:tgtEl>
                                          <p:spTgt spid="7"/>
                                        </p:tgtEl>
                                        <p:attrNameLst>
                                          <p:attrName>ppt_x</p:attrName>
                                        </p:attrNameLst>
                                      </p:cBhvr>
                                      <p:tavLst>
                                        <p:tav tm="0">
                                          <p:val>
                                            <p:fltVal val="0.5"/>
                                          </p:val>
                                        </p:tav>
                                        <p:tav tm="100000">
                                          <p:val>
                                            <p:strVal val="#ppt_x"/>
                                          </p:val>
                                        </p:tav>
                                      </p:tavLst>
                                    </p:anim>
                                    <p:anim calcmode="lin" valueType="num">
                                      <p:cBhvr>
                                        <p:cTn id="25" dur="500" fill="hold"/>
                                        <p:tgtEl>
                                          <p:spTgt spid="7"/>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4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anim calcmode="lin" valueType="num">
                                      <p:cBhvr>
                                        <p:cTn id="31" dur="500" fill="hold"/>
                                        <p:tgtEl>
                                          <p:spTgt spid="21"/>
                                        </p:tgtEl>
                                        <p:attrNameLst>
                                          <p:attrName>ppt_x</p:attrName>
                                        </p:attrNameLst>
                                      </p:cBhvr>
                                      <p:tavLst>
                                        <p:tav tm="0">
                                          <p:val>
                                            <p:fltVal val="0.5"/>
                                          </p:val>
                                        </p:tav>
                                        <p:tav tm="100000">
                                          <p:val>
                                            <p:strVal val="#ppt_x"/>
                                          </p:val>
                                        </p:tav>
                                      </p:tavLst>
                                    </p:anim>
                                    <p:anim calcmode="lin" valueType="num">
                                      <p:cBhvr>
                                        <p:cTn id="32" dur="500" fill="hold"/>
                                        <p:tgtEl>
                                          <p:spTgt spid="2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44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fltVal val="0.5"/>
                                          </p:val>
                                        </p:tav>
                                        <p:tav tm="100000">
                                          <p:val>
                                            <p:strVal val="#ppt_x"/>
                                          </p:val>
                                        </p:tav>
                                      </p:tavLst>
                                    </p:anim>
                                    <p:anim calcmode="lin" valueType="num">
                                      <p:cBhvr>
                                        <p:cTn id="39" dur="500" fill="hold"/>
                                        <p:tgtEl>
                                          <p:spTgt spid="2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8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2" presetClass="entr" presetSubtype="8" fill="hold" nodeType="withEffect">
                                  <p:stCondLst>
                                    <p:cond delay="56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0-#ppt_w/2"/>
                                          </p:val>
                                        </p:tav>
                                        <p:tav tm="100000">
                                          <p:val>
                                            <p:strVal val="#ppt_x"/>
                                          </p:val>
                                        </p:tav>
                                      </p:tavLst>
                                    </p:anim>
                                    <p:anim calcmode="lin" valueType="num">
                                      <p:cBhvr additive="base">
                                        <p:cTn id="50" dur="500" fill="hold"/>
                                        <p:tgtEl>
                                          <p:spTgt spid="3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60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grpId="0" nodeType="withEffect">
                                  <p:stCondLst>
                                    <p:cond delay="0"/>
                                  </p:stCondLst>
                                  <p:iterate type="wd">
                                    <p:tmPct val="5000"/>
                                  </p:iterate>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iterate type="wd">
                                    <p:tmPct val="5000"/>
                                  </p:iterate>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53" presetClass="entr" presetSubtype="528" fill="hold" grpId="0" nodeType="withEffect">
                                  <p:stCondLst>
                                    <p:cond delay="48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anim calcmode="lin" valueType="num">
                                      <p:cBhvr>
                                        <p:cTn id="76" dur="500" fill="hold"/>
                                        <p:tgtEl>
                                          <p:spTgt spid="35"/>
                                        </p:tgtEl>
                                        <p:attrNameLst>
                                          <p:attrName>ppt_x</p:attrName>
                                        </p:attrNameLst>
                                      </p:cBhvr>
                                      <p:tavLst>
                                        <p:tav tm="0">
                                          <p:val>
                                            <p:fltVal val="0.5"/>
                                          </p:val>
                                        </p:tav>
                                        <p:tav tm="100000">
                                          <p:val>
                                            <p:strVal val="#ppt_x"/>
                                          </p:val>
                                        </p:tav>
                                      </p:tavLst>
                                    </p:anim>
                                    <p:anim calcmode="lin" valueType="num">
                                      <p:cBhvr>
                                        <p:cTn id="77" dur="500" fill="hold"/>
                                        <p:tgtEl>
                                          <p:spTgt spid="3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animBg="1"/>
      <p:bldP spid="9" grpId="0"/>
      <p:bldP spid="11" grpId="0"/>
      <p:bldP spid="12" grpId="0"/>
      <p:bldP spid="21" grpId="0" animBg="1"/>
      <p:bldP spid="14" grpId="0"/>
      <p:bldP spid="27" grpId="0" animBg="1"/>
      <p:bldP spid="3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A_图片 16"/>
          <p:cNvSpPr/>
          <p:nvPr>
            <p:custDataLst>
              <p:tags r:id="rId1"/>
            </p:custDataLst>
          </p:nvPr>
        </p:nvSpPr>
        <p:spPr>
          <a:xfrm>
            <a:off x="2114550" y="1156411"/>
            <a:ext cx="7478070" cy="5700340"/>
          </a:xfrm>
          <a:custGeom>
            <a:avLst/>
            <a:gdLst/>
            <a:ahLst/>
            <a:cxnLst/>
            <a:rect l="0" t="0" r="0" b="0"/>
            <a:pathLst>
              <a:path w="8019913" h="6113371">
                <a:moveTo>
                  <a:pt x="0" y="0"/>
                </a:moveTo>
                <a:lnTo>
                  <a:pt x="8019912" y="0"/>
                </a:lnTo>
                <a:lnTo>
                  <a:pt x="8019912" y="6113370"/>
                </a:lnTo>
                <a:lnTo>
                  <a:pt x="0" y="6113370"/>
                </a:lnTo>
                <a:close/>
              </a:path>
            </a:pathLst>
          </a:custGeom>
          <a:blipFill>
            <a:blip r:embed="rId4" cstate="email">
              <a:alphaModFix amt="15000"/>
              <a:extLst>
                <a:ext uri="{BEBA8EAE-BF5A-486C-A8C5-ECC9F3942E4B}">
                  <a14:imgProps xmlns:a14="http://schemas.microsoft.com/office/drawing/2010/main">
                    <a14:imgLayer r:embed="rId5">
                      <a14:imgEffect>
                        <a14:brightnessContrast bright="-53000"/>
                      </a14:imgEffect>
                    </a14:imgLayer>
                  </a14:imgProps>
                </a:ext>
                <a:ext uri="{28A0092B-C50C-407E-A947-70E740481C1C}">
                  <a14:useLocalDpi xmlns:a14="http://schemas.microsoft.com/office/drawing/2010/main"/>
                </a:ext>
              </a:extLst>
            </a:blip>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nvGrpSpPr>
          <p:cNvPr id="3" name="组合 2"/>
          <p:cNvGrpSpPr/>
          <p:nvPr/>
        </p:nvGrpSpPr>
        <p:grpSpPr>
          <a:xfrm>
            <a:off x="7459811" y="3180075"/>
            <a:ext cx="4103539" cy="1964863"/>
            <a:chOff x="7459811" y="3180075"/>
            <a:chExt cx="4103539" cy="1964863"/>
          </a:xfrm>
        </p:grpSpPr>
        <p:sp>
          <p:nvSpPr>
            <p:cNvPr id="4" name="文本框 3"/>
            <p:cNvSpPr txBox="1"/>
            <p:nvPr/>
          </p:nvSpPr>
          <p:spPr>
            <a:xfrm>
              <a:off x="7467602" y="3180075"/>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国外现状</a:t>
              </a:r>
            </a:p>
          </p:txBody>
        </p:sp>
        <p:cxnSp>
          <p:nvCxnSpPr>
            <p:cNvPr id="5" name="直接连接符 4"/>
            <p:cNvCxnSpPr/>
            <p:nvPr/>
          </p:nvCxnSpPr>
          <p:spPr>
            <a:xfrm>
              <a:off x="7548185" y="3788860"/>
              <a:ext cx="2905225" cy="1611"/>
            </a:xfrm>
            <a:prstGeom prst="line">
              <a:avLst/>
            </a:prstGeom>
            <a:ln w="3175">
              <a:solidFill>
                <a:schemeClr val="accent1">
                  <a:lumMod val="50000"/>
                  <a:alpha val="51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459811" y="3803485"/>
              <a:ext cx="4103539" cy="1341453"/>
            </a:xfrm>
            <a:prstGeom prst="rect">
              <a:avLst/>
            </a:prstGeom>
          </p:spPr>
          <p:txBody>
            <a:bodyPr wrap="square" lIns="91436" tIns="45718" rIns="91436" bIns="45718">
              <a:spAutoFit/>
            </a:bodyPr>
            <a:lstStyle/>
            <a:p>
              <a:pPr>
                <a:lnSpc>
                  <a:spcPct val="130000"/>
                </a:lnSpc>
              </a:pPr>
              <a:endParaRPr lang="en-US" altLang="zh-CN" sz="1600" dirty="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国外学术信息检索工具典型的有</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Google</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Schoolar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US" altLang="zh-CN" sz="16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r>
                <a:rPr lang="en" altLang="zh-CN" sz="1600" dirty="0">
                  <a:solidFill>
                    <a:schemeClr val="accent1">
                      <a:lumMod val="50000"/>
                    </a:schemeClr>
                  </a:solidFill>
                  <a:latin typeface="微软雅黑" panose="020B0503020204020204" pitchFamily="34" charset="-122"/>
                  <a:ea typeface="微软雅黑" panose="020B0503020204020204" pitchFamily="34" charset="-122"/>
                </a:rPr>
                <a:t>Microsoft Academic Search</a:t>
              </a:r>
              <a:r>
                <a:rPr lang="zh-CN" altLang="en" sz="1600" dirty="0">
                  <a:solidFill>
                    <a:schemeClr val="accent1">
                      <a:lumMod val="50000"/>
                    </a:schemeClr>
                  </a:solidFill>
                  <a:latin typeface="微软雅黑" panose="020B0503020204020204" pitchFamily="34" charset="-122"/>
                  <a:ea typeface="微软雅黑" panose="020B0503020204020204" pitchFamily="34" charset="-122"/>
                </a:rPr>
                <a:t>等</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a:t>
              </a:r>
            </a:p>
          </p:txBody>
        </p:sp>
      </p:grpSp>
      <p:grpSp>
        <p:nvGrpSpPr>
          <p:cNvPr id="2" name="组合 1"/>
          <p:cNvGrpSpPr/>
          <p:nvPr/>
        </p:nvGrpSpPr>
        <p:grpSpPr>
          <a:xfrm>
            <a:off x="568419" y="2155669"/>
            <a:ext cx="4594131" cy="1617126"/>
            <a:chOff x="568419" y="2155669"/>
            <a:chExt cx="4594131" cy="1617126"/>
          </a:xfrm>
        </p:grpSpPr>
        <p:sp>
          <p:nvSpPr>
            <p:cNvPr id="6" name="文本框 5"/>
            <p:cNvSpPr txBox="1"/>
            <p:nvPr/>
          </p:nvSpPr>
          <p:spPr>
            <a:xfrm>
              <a:off x="644982" y="2155669"/>
              <a:ext cx="1620948" cy="597852"/>
            </a:xfrm>
            <a:prstGeom prst="rect">
              <a:avLst/>
            </a:prstGeom>
            <a:noFill/>
          </p:spPr>
          <p:txBody>
            <a:bodyPr wrap="none" lIns="91436" tIns="45718" rIns="91436" bIns="45718" rtlCol="0">
              <a:spAutoFit/>
            </a:bodyPr>
            <a:lstStyle/>
            <a:p>
              <a:pPr>
                <a:lnSpc>
                  <a:spcPct val="130000"/>
                </a:lnSpc>
              </a:pPr>
              <a:r>
                <a:rPr lang="zh-CN" altLang="en-US" sz="2800" dirty="0">
                  <a:solidFill>
                    <a:schemeClr val="accent1">
                      <a:lumMod val="50000"/>
                    </a:schemeClr>
                  </a:solidFill>
                  <a:latin typeface="微软雅黑" panose="020B0503020204020204" pitchFamily="34" charset="-122"/>
                  <a:ea typeface="微软雅黑" panose="020B0503020204020204" pitchFamily="34" charset="-122"/>
                </a:rPr>
                <a:t>国内现状</a:t>
              </a:r>
            </a:p>
          </p:txBody>
        </p:sp>
        <p:cxnSp>
          <p:nvCxnSpPr>
            <p:cNvPr id="7" name="直接连接符 6"/>
            <p:cNvCxnSpPr/>
            <p:nvPr/>
          </p:nvCxnSpPr>
          <p:spPr>
            <a:xfrm>
              <a:off x="725565" y="2768453"/>
              <a:ext cx="2905225" cy="1611"/>
            </a:xfrm>
            <a:prstGeom prst="line">
              <a:avLst/>
            </a:prstGeom>
            <a:ln w="3175">
              <a:solidFill>
                <a:schemeClr val="accent1">
                  <a:lumMod val="50000"/>
                  <a:alpha val="4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8419" y="2751429"/>
              <a:ext cx="4594131" cy="1021366"/>
            </a:xfrm>
            <a:prstGeom prst="rect">
              <a:avLst/>
            </a:prstGeom>
          </p:spPr>
          <p:txBody>
            <a:bodyPr wrap="square" lIns="91436" tIns="45718" rIns="91436" bIns="45718">
              <a:spAutoFit/>
            </a:bodyPr>
            <a:lstStyle/>
            <a:p>
              <a:pPr>
                <a:lnSpc>
                  <a:spcPct val="130000"/>
                </a:lnSpc>
              </a:pPr>
              <a:endParaRPr lang="en-US" altLang="zh-CN" sz="1600" dirty="0">
                <a:solidFill>
                  <a:schemeClr val="accent1">
                    <a:lumMod val="50000"/>
                  </a:schemeClr>
                </a:solidFill>
                <a:latin typeface="微软雅黑" pitchFamily="34" charset="-122"/>
                <a:ea typeface="微软雅黑" pitchFamily="34" charset="-122"/>
              </a:endParaRPr>
            </a:p>
            <a:p>
              <a:pPr>
                <a:lnSpc>
                  <a:spcPct val="130000"/>
                </a:lnSpc>
              </a:pP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国内的学术信息检索工具典型的有：百度、知网、学者网、唐杰团队的</a:t>
              </a:r>
              <a:r>
                <a:rPr lang="en-US" altLang="zh-CN" sz="1600" dirty="0" err="1">
                  <a:solidFill>
                    <a:schemeClr val="accent1">
                      <a:lumMod val="50000"/>
                    </a:schemeClr>
                  </a:solidFill>
                  <a:latin typeface="微软雅黑" panose="020B0503020204020204" pitchFamily="34" charset="-122"/>
                  <a:ea typeface="微软雅黑" panose="020B0503020204020204" pitchFamily="34" charset="-122"/>
                </a:rPr>
                <a:t>Aminer</a:t>
              </a:r>
              <a:r>
                <a:rPr lang="zh-CN" altLang="en-US" sz="1600" dirty="0">
                  <a:solidFill>
                    <a:schemeClr val="accent1">
                      <a:lumMod val="50000"/>
                    </a:schemeClr>
                  </a:solidFill>
                  <a:latin typeface="微软雅黑" panose="020B0503020204020204" pitchFamily="34" charset="-122"/>
                  <a:ea typeface="微软雅黑" panose="020B0503020204020204" pitchFamily="34" charset="-122"/>
                </a:rPr>
                <a:t>等。</a:t>
              </a:r>
            </a:p>
          </p:txBody>
        </p:sp>
      </p:grpSp>
      <p:grpSp>
        <p:nvGrpSpPr>
          <p:cNvPr id="13" name="组合 12">
            <a:extLst>
              <a:ext uri="{FF2B5EF4-FFF2-40B4-BE49-F238E27FC236}">
                <a16:creationId xmlns:a16="http://schemas.microsoft.com/office/drawing/2014/main" id="{3EAD8AB5-96CD-2144-BAB0-8E2CF6FE6F26}"/>
              </a:ext>
            </a:extLst>
          </p:cNvPr>
          <p:cNvGrpSpPr/>
          <p:nvPr/>
        </p:nvGrpSpPr>
        <p:grpSpPr>
          <a:xfrm>
            <a:off x="0" y="536386"/>
            <a:ext cx="5853584" cy="584775"/>
            <a:chOff x="0" y="536386"/>
            <a:chExt cx="5853584" cy="584775"/>
          </a:xfrm>
        </p:grpSpPr>
        <p:sp>
          <p:nvSpPr>
            <p:cNvPr id="10" name="文本框 9"/>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国内外研究现状 </a:t>
              </a:r>
            </a:p>
          </p:txBody>
        </p:sp>
        <p:sp>
          <p:nvSpPr>
            <p:cNvPr id="15" name="矩形 14"/>
            <p:cNvSpPr/>
            <p:nvPr/>
          </p:nvSpPr>
          <p:spPr>
            <a:xfrm>
              <a:off x="0" y="536386"/>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lumMod val="50000"/>
                  </a:schemeClr>
                </a:solidFill>
                <a:highlight>
                  <a:srgbClr val="FFFF00"/>
                </a:highlight>
              </a:endParaRPr>
            </a:p>
          </p:txBody>
        </p:sp>
      </p:grpSp>
      <p:sp>
        <p:nvSpPr>
          <p:cNvPr id="12" name="文本框 11">
            <a:extLst>
              <a:ext uri="{FF2B5EF4-FFF2-40B4-BE49-F238E27FC236}">
                <a16:creationId xmlns:a16="http://schemas.microsoft.com/office/drawing/2014/main" id="{4DFCEE45-C474-4E42-9CFD-C2161B4930A3}"/>
              </a:ext>
            </a:extLst>
          </p:cNvPr>
          <p:cNvSpPr txBox="1"/>
          <p:nvPr/>
        </p:nvSpPr>
        <p:spPr>
          <a:xfrm>
            <a:off x="15215616" y="1133856"/>
            <a:ext cx="184731" cy="369332"/>
          </a:xfrm>
          <a:prstGeom prst="rect">
            <a:avLst/>
          </a:prstGeom>
          <a:noFill/>
        </p:spPr>
        <p:txBody>
          <a:bodyPr wrap="none" rtlCol="0">
            <a:spAutoFit/>
          </a:bodyPr>
          <a:lstStyle/>
          <a:p>
            <a:endParaRPr kumimoji="1" lang="zh-CN" altLang="en-US"/>
          </a:p>
        </p:txBody>
      </p:sp>
      <p:sp>
        <p:nvSpPr>
          <p:cNvPr id="14" name="文本框 13">
            <a:extLst>
              <a:ext uri="{FF2B5EF4-FFF2-40B4-BE49-F238E27FC236}">
                <a16:creationId xmlns:a16="http://schemas.microsoft.com/office/drawing/2014/main" id="{47C0CB52-54FD-7B43-8CB1-1210CC447928}"/>
              </a:ext>
            </a:extLst>
          </p:cNvPr>
          <p:cNvSpPr txBox="1"/>
          <p:nvPr/>
        </p:nvSpPr>
        <p:spPr>
          <a:xfrm>
            <a:off x="10546080" y="1267968"/>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9650311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par>
                          <p:cTn id="8" fill="hold">
                            <p:stCondLst>
                              <p:cond delay="500"/>
                            </p:stCondLst>
                            <p:childTnLst>
                              <p:par>
                                <p:cTn id="9" presetID="31" presetClass="entr" presetSubtype="0" fill="hold" grpId="1"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1000" fill="hold"/>
                                        <p:tgtEl>
                                          <p:spTgt spid="18"/>
                                        </p:tgtEl>
                                        <p:attrNameLst>
                                          <p:attrName>ppt_w</p:attrName>
                                        </p:attrNameLst>
                                      </p:cBhvr>
                                      <p:tavLst>
                                        <p:tav tm="0">
                                          <p:val>
                                            <p:fltVal val="0"/>
                                          </p:val>
                                        </p:tav>
                                        <p:tav tm="100000">
                                          <p:val>
                                            <p:strVal val="#ppt_w"/>
                                          </p:val>
                                        </p:tav>
                                      </p:tavLst>
                                    </p:anim>
                                    <p:anim calcmode="lin" valueType="num">
                                      <p:cBhvr>
                                        <p:cTn id="12" dur="1000" fill="hold"/>
                                        <p:tgtEl>
                                          <p:spTgt spid="18"/>
                                        </p:tgtEl>
                                        <p:attrNameLst>
                                          <p:attrName>ppt_h</p:attrName>
                                        </p:attrNameLst>
                                      </p:cBhvr>
                                      <p:tavLst>
                                        <p:tav tm="0">
                                          <p:val>
                                            <p:fltVal val="0"/>
                                          </p:val>
                                        </p:tav>
                                        <p:tav tm="100000">
                                          <p:val>
                                            <p:strVal val="#ppt_h"/>
                                          </p:val>
                                        </p:tav>
                                      </p:tavLst>
                                    </p:anim>
                                    <p:anim calcmode="lin" valueType="num">
                                      <p:cBhvr>
                                        <p:cTn id="13" dur="1000" fill="hold"/>
                                        <p:tgtEl>
                                          <p:spTgt spid="18"/>
                                        </p:tgtEl>
                                        <p:attrNameLst>
                                          <p:attrName>style.rotation</p:attrName>
                                        </p:attrNameLst>
                                      </p:cBhvr>
                                      <p:tavLst>
                                        <p:tav tm="0">
                                          <p:val>
                                            <p:fltVal val="90"/>
                                          </p:val>
                                        </p:tav>
                                        <p:tav tm="100000">
                                          <p:val>
                                            <p:fltVal val="0"/>
                                          </p:val>
                                        </p:tav>
                                      </p:tavLst>
                                    </p:anim>
                                    <p:animEffect transition="in" filter="fade">
                                      <p:cBhvr>
                                        <p:cTn id="14" dur="1000"/>
                                        <p:tgtEl>
                                          <p:spTgt spid="18"/>
                                        </p:tgtEl>
                                      </p:cBhvr>
                                    </p:animEffect>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就坐&#10;&#10;描述已自动生成">
            <a:extLst>
              <a:ext uri="{FF2B5EF4-FFF2-40B4-BE49-F238E27FC236}">
                <a16:creationId xmlns:a16="http://schemas.microsoft.com/office/drawing/2014/main" id="{95D636FA-988A-4619-BD82-EB9224B3B1F7}"/>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11644" y="938398"/>
            <a:ext cx="5384462" cy="5384462"/>
          </a:xfrm>
          <a:prstGeom prst="rect">
            <a:avLst/>
          </a:prstGeom>
        </p:spPr>
      </p:pic>
      <p:sp>
        <p:nvSpPr>
          <p:cNvPr id="25" name="椭圆 24"/>
          <p:cNvSpPr/>
          <p:nvPr/>
        </p:nvSpPr>
        <p:spPr>
          <a:xfrm>
            <a:off x="5106898" y="2216720"/>
            <a:ext cx="53870" cy="5387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6870073" y="2593983"/>
            <a:ext cx="56693" cy="56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5778032" y="4407968"/>
            <a:ext cx="62340" cy="6234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72536" y="1957021"/>
            <a:ext cx="65163" cy="6516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5122873" y="4663959"/>
            <a:ext cx="70811" cy="7081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椭圆 31"/>
          <p:cNvSpPr/>
          <p:nvPr/>
        </p:nvSpPr>
        <p:spPr>
          <a:xfrm>
            <a:off x="5970250" y="3893881"/>
            <a:ext cx="73634" cy="7363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760524" y="1796086"/>
            <a:ext cx="76457" cy="7645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947044" y="3873270"/>
            <a:ext cx="79281" cy="7928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812138" y="2044828"/>
            <a:ext cx="82105" cy="8210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597224" y="3658126"/>
            <a:ext cx="84928" cy="8492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388414" y="1688443"/>
            <a:ext cx="90575" cy="90575"/>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232209" y="4089600"/>
            <a:ext cx="93398" cy="9339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652120" y="3682745"/>
            <a:ext cx="96223" cy="9622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67863" y="4556818"/>
            <a:ext cx="99046" cy="9904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35112" y="2040028"/>
            <a:ext cx="101869" cy="10186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071273" y="3398936"/>
            <a:ext cx="104693" cy="104693"/>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74357" y="1405889"/>
            <a:ext cx="107516" cy="107516"/>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035699" y="2663438"/>
            <a:ext cx="71200" cy="71200"/>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628844" y="4321231"/>
            <a:ext cx="113164" cy="113164"/>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7552249" y="3821769"/>
            <a:ext cx="115987" cy="115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170086" y="4889284"/>
            <a:ext cx="94909" cy="94909"/>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50012" y="3699291"/>
            <a:ext cx="71987" cy="71987"/>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738738" y="1464366"/>
            <a:ext cx="114148" cy="114148"/>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4852608" y="2068966"/>
            <a:ext cx="110341" cy="110341"/>
          </a:xfrm>
          <a:prstGeom prst="ellipse">
            <a:avLst/>
          </a:prstGeom>
          <a:solidFill>
            <a:srgbClr val="7F7F7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446685" y="1744004"/>
            <a:ext cx="1972007" cy="5256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DBLP</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972222" y="2320651"/>
            <a:ext cx="3532695" cy="1189426"/>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rPr>
              <a:t>DBLP</a:t>
            </a:r>
            <a:r>
              <a:rPr lang="zh-CN" altLang="zh-CN" sz="1400" dirty="0">
                <a:solidFill>
                  <a:schemeClr val="accent1">
                    <a:lumMod val="50000"/>
                  </a:schemeClr>
                </a:solidFill>
              </a:rPr>
              <a:t>是一个</a:t>
            </a:r>
            <a:r>
              <a:rPr lang="zh-CN" altLang="en-US" sz="1400" dirty="0">
                <a:solidFill>
                  <a:schemeClr val="accent1">
                    <a:lumMod val="50000"/>
                  </a:schemeClr>
                </a:solidFill>
              </a:rPr>
              <a:t>文献库，</a:t>
            </a:r>
            <a:r>
              <a:rPr lang="zh-CN" altLang="zh-CN" sz="1400" dirty="0">
                <a:solidFill>
                  <a:schemeClr val="accent1">
                    <a:lumMod val="50000"/>
                  </a:schemeClr>
                </a:solidFill>
              </a:rPr>
              <a:t>包含国际期刊、会议所发论文、知名高校博士毕业论文等数据</a:t>
            </a:r>
            <a:r>
              <a:rPr lang="zh-CN" altLang="en-US" sz="1400" dirty="0">
                <a:solidFill>
                  <a:schemeClr val="accent1">
                    <a:lumMod val="50000"/>
                  </a:schemeClr>
                </a:solidFill>
              </a:rPr>
              <a:t>。本文</a:t>
            </a:r>
            <a:r>
              <a:rPr lang="zh-CN" altLang="zh-CN" sz="1400" dirty="0">
                <a:solidFill>
                  <a:schemeClr val="accent1">
                    <a:lumMod val="50000"/>
                  </a:schemeClr>
                </a:solidFill>
              </a:rPr>
              <a:t>以</a:t>
            </a:r>
            <a:r>
              <a:rPr lang="en-US" altLang="zh-CN" sz="1400" dirty="0">
                <a:solidFill>
                  <a:schemeClr val="accent1">
                    <a:lumMod val="50000"/>
                  </a:schemeClr>
                </a:solidFill>
              </a:rPr>
              <a:t>DBLP</a:t>
            </a:r>
            <a:r>
              <a:rPr lang="zh-CN" altLang="zh-CN" sz="1400" dirty="0">
                <a:solidFill>
                  <a:schemeClr val="accent1">
                    <a:lumMod val="50000"/>
                  </a:schemeClr>
                </a:solidFill>
              </a:rPr>
              <a:t>的数据集为基础构建研究团体搜索系统，并提供信息检索功能。 </a:t>
            </a:r>
            <a:endParaRPr lang="zh-CN" altLang="en-US" sz="14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52295" y="3955584"/>
            <a:ext cx="217398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Neo4j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972219" y="4511276"/>
            <a:ext cx="3532696" cy="1483481"/>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是当下市场占有率最高的图数据库，有专门的查询语言</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Cypher</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；擅长存储图数据。本文以</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作为数据存储工具，并通过集成扩展算法的方式实现系统功能。</a:t>
            </a:r>
          </a:p>
          <a:p>
            <a:pPr>
              <a:lnSpc>
                <a:spcPct val="130000"/>
              </a:lnSpc>
            </a:pPr>
            <a:r>
              <a:rPr lang="zh-CN" altLang="en-US" sz="1500" dirty="0">
                <a:solidFill>
                  <a:schemeClr val="accent1">
                    <a:lumMod val="50000"/>
                  </a:schemeClr>
                </a:solidFill>
                <a:latin typeface="微软雅黑" pitchFamily="34" charset="-122"/>
                <a:ea typeface="微软雅黑" pitchFamily="34" charset="-122"/>
              </a:rPr>
              <a:t>。</a:t>
            </a:r>
            <a:endParaRPr lang="en-US" altLang="zh-CN" sz="1500" dirty="0">
              <a:solidFill>
                <a:schemeClr val="accent1">
                  <a:lumMod val="50000"/>
                </a:schemeClr>
              </a:solidFill>
              <a:latin typeface="微软雅黑" pitchFamily="34" charset="-122"/>
              <a:ea typeface="微软雅黑" pitchFamily="34" charset="-122"/>
            </a:endParaRPr>
          </a:p>
        </p:txBody>
      </p:sp>
      <p:sp>
        <p:nvSpPr>
          <p:cNvPr id="8" name="文本框 7"/>
          <p:cNvSpPr txBox="1"/>
          <p:nvPr/>
        </p:nvSpPr>
        <p:spPr>
          <a:xfrm>
            <a:off x="8382218" y="1694194"/>
            <a:ext cx="2193221"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a:t>
            </a:r>
            <a:r>
              <a:rPr lang="en-US" altLang="zh-CN" dirty="0">
                <a:solidFill>
                  <a:schemeClr val="accent1">
                    <a:lumMod val="50000"/>
                  </a:schemeClr>
                </a:solidFill>
                <a:latin typeface="微软雅黑" panose="020B0503020204020204" pitchFamily="34" charset="-122"/>
                <a:ea typeface="微软雅黑" panose="020B0503020204020204" pitchFamily="34" charset="-122"/>
              </a:rPr>
              <a:t>Graph </a:t>
            </a:r>
            <a:endParaRPr lang="zh-CN" altLang="en-US"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7939807" y="2320651"/>
            <a:ext cx="3532695"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本文将原始的非结构化文献数据进行处理，将其构建为一个叙述网络图。进一步，在学术网络图的基础上实现信息的检索。</a:t>
            </a:r>
          </a:p>
        </p:txBody>
      </p:sp>
      <p:sp>
        <p:nvSpPr>
          <p:cNvPr id="10" name="文本框 9"/>
          <p:cNvSpPr txBox="1"/>
          <p:nvPr/>
        </p:nvSpPr>
        <p:spPr>
          <a:xfrm>
            <a:off x="8434300" y="3943949"/>
            <a:ext cx="2430465" cy="525653"/>
          </a:xfrm>
          <a:prstGeom prst="rect">
            <a:avLst/>
          </a:prstGeom>
          <a:noFill/>
        </p:spPr>
        <p:txBody>
          <a:bodyPr wrap="none" lIns="91436" tIns="45718" rIns="91436" bIns="45718" rtlCol="0">
            <a:spAutoFit/>
          </a:bodyPr>
          <a:lstStyle>
            <a:defPPr>
              <a:defRPr lang="zh-CN"/>
            </a:defPPr>
            <a:lvl1pPr>
              <a:lnSpc>
                <a:spcPct val="130000"/>
              </a:lnSpc>
              <a:defRPr sz="24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dirty="0">
                <a:solidFill>
                  <a:schemeClr val="accent1">
                    <a:lumMod val="50000"/>
                  </a:schemeClr>
                </a:solidFill>
                <a:latin typeface="微软雅黑" panose="020B0503020204020204" pitchFamily="34" charset="-122"/>
                <a:ea typeface="微软雅黑" panose="020B0503020204020204" pitchFamily="34" charset="-122"/>
              </a:rPr>
              <a:t>关键词 社区搜索</a:t>
            </a:r>
          </a:p>
        </p:txBody>
      </p:sp>
      <p:sp>
        <p:nvSpPr>
          <p:cNvPr id="11" name="矩形 10"/>
          <p:cNvSpPr/>
          <p:nvPr/>
        </p:nvSpPr>
        <p:spPr>
          <a:xfrm>
            <a:off x="7939807" y="4497617"/>
            <a:ext cx="3532695" cy="118532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在本文构建的叙述网络图中使用社区搜索算法，搜索社区；实现研究团体搜索功能。包含结构紧密的研究团体和属性紧密的研究团体。</a:t>
            </a:r>
          </a:p>
        </p:txBody>
      </p:sp>
      <p:grpSp>
        <p:nvGrpSpPr>
          <p:cNvPr id="2" name="组合 1">
            <a:extLst>
              <a:ext uri="{FF2B5EF4-FFF2-40B4-BE49-F238E27FC236}">
                <a16:creationId xmlns:a16="http://schemas.microsoft.com/office/drawing/2014/main" id="{FC3E375E-BFF6-9543-9B4C-E2380B689E86}"/>
              </a:ext>
            </a:extLst>
          </p:cNvPr>
          <p:cNvGrpSpPr/>
          <p:nvPr/>
        </p:nvGrpSpPr>
        <p:grpSpPr>
          <a:xfrm>
            <a:off x="0" y="536386"/>
            <a:ext cx="5853584" cy="584775"/>
            <a:chOff x="0" y="536386"/>
            <a:chExt cx="5853584" cy="584775"/>
          </a:xfrm>
        </p:grpSpPr>
        <p:sp>
          <p:nvSpPr>
            <p:cNvPr id="12" name="文本框 11"/>
            <p:cNvSpPr txBox="1"/>
            <p:nvPr/>
          </p:nvSpPr>
          <p:spPr>
            <a:xfrm>
              <a:off x="507041" y="53638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选题整体分析 </a:t>
              </a:r>
            </a:p>
          </p:txBody>
        </p:sp>
        <p:sp>
          <p:nvSpPr>
            <p:cNvPr id="16" name="矩形 15"/>
            <p:cNvSpPr/>
            <p:nvPr/>
          </p:nvSpPr>
          <p:spPr>
            <a:xfrm>
              <a:off x="0" y="55362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椭圆 19"/>
          <p:cNvSpPr/>
          <p:nvPr/>
        </p:nvSpPr>
        <p:spPr>
          <a:xfrm>
            <a:off x="5284627" y="2294070"/>
            <a:ext cx="1515930" cy="1515930"/>
          </a:xfrm>
          <a:prstGeom prst="ellipse">
            <a:avLst/>
          </a:prstGeom>
          <a:solidFill>
            <a:schemeClr val="bg1">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52839" y="2513426"/>
            <a:ext cx="1235185" cy="1200329"/>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整体</a:t>
            </a:r>
            <a:endParaRPr lang="en-US" altLang="zh-CN" sz="3600" spc="100" dirty="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分析</a:t>
            </a:r>
          </a:p>
        </p:txBody>
      </p:sp>
      <p:pic>
        <p:nvPicPr>
          <p:cNvPr id="21" name="图片 20"/>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1811394"/>
            <a:ext cx="436196" cy="437680"/>
          </a:xfrm>
          <a:prstGeom prst="rect">
            <a:avLst/>
          </a:prstGeom>
        </p:spPr>
      </p:pic>
      <p:pic>
        <p:nvPicPr>
          <p:cNvPr id="22" name="图片 21"/>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966947" y="4014590"/>
            <a:ext cx="436196" cy="437680"/>
          </a:xfrm>
          <a:prstGeom prst="rect">
            <a:avLst/>
          </a:prstGeom>
        </p:spPr>
      </p:pic>
      <p:pic>
        <p:nvPicPr>
          <p:cNvPr id="23" name="图片 22"/>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39807" y="1787858"/>
            <a:ext cx="436196" cy="437680"/>
          </a:xfrm>
          <a:prstGeom prst="rect">
            <a:avLst/>
          </a:prstGeom>
        </p:spPr>
      </p:pic>
      <p:pic>
        <p:nvPicPr>
          <p:cNvPr id="24" name="图片 23"/>
          <p:cNvPicPr>
            <a:picLocks noChangeAspect="1"/>
          </p:cNvPicPr>
          <p:nvPr/>
        </p:nvPicPr>
        <p:blipFill>
          <a:blip r:embed="rId5" cstate="email">
            <a:extLst>
              <a:ext uri="{BEBA8EAE-BF5A-486C-A8C5-ECC9F3942E4B}">
                <a14:imgProps xmlns:a14="http://schemas.microsoft.com/office/drawing/2010/main">
                  <a14:imgLayer r:embed="rId6">
                    <a14:imgEffect>
                      <a14:saturation sat="0"/>
                    </a14:imgEffect>
                    <a14:imgEffect>
                      <a14:brightnessContrast bright="-100000" contrast="4000"/>
                    </a14:imgEffect>
                  </a14:imgLayer>
                </a14:imgProps>
              </a:ext>
              <a:ext uri="{28A0092B-C50C-407E-A947-70E740481C1C}">
                <a14:useLocalDpi xmlns:a14="http://schemas.microsoft.com/office/drawing/2010/main"/>
              </a:ext>
            </a:extLst>
          </a:blip>
          <a:stretch>
            <a:fillRect/>
          </a:stretch>
        </p:blipFill>
        <p:spPr>
          <a:xfrm>
            <a:off x="7992124" y="4014590"/>
            <a:ext cx="436196" cy="437680"/>
          </a:xfrm>
          <a:prstGeom prst="rect">
            <a:avLst/>
          </a:prstGeom>
        </p:spPr>
      </p:pic>
    </p:spTree>
    <p:extLst>
      <p:ext uri="{BB962C8B-B14F-4D97-AF65-F5344CB8AC3E}">
        <p14:creationId xmlns:p14="http://schemas.microsoft.com/office/powerpoint/2010/main" val="7828519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53" presetClass="entr" presetSubtype="528"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 calcmode="lin" valueType="num">
                                      <p:cBhvr>
                                        <p:cTn id="10" dur="500" fill="hold"/>
                                        <p:tgtEl>
                                          <p:spTgt spid="25"/>
                                        </p:tgtEl>
                                        <p:attrNameLst>
                                          <p:attrName>ppt_w</p:attrName>
                                        </p:attrNameLst>
                                      </p:cBhvr>
                                      <p:tavLst>
                                        <p:tav tm="0">
                                          <p:val>
                                            <p:fltVal val="0"/>
                                          </p:val>
                                        </p:tav>
                                        <p:tav tm="100000">
                                          <p:val>
                                            <p:strVal val="#ppt_w"/>
                                          </p:val>
                                        </p:tav>
                                      </p:tavLst>
                                    </p:anim>
                                    <p:anim calcmode="lin" valueType="num">
                                      <p:cBhvr>
                                        <p:cTn id="11" dur="500" fill="hold"/>
                                        <p:tgtEl>
                                          <p:spTgt spid="25"/>
                                        </p:tgtEl>
                                        <p:attrNameLst>
                                          <p:attrName>ppt_h</p:attrName>
                                        </p:attrNameLst>
                                      </p:cBhvr>
                                      <p:tavLst>
                                        <p:tav tm="0">
                                          <p:val>
                                            <p:fltVal val="0"/>
                                          </p:val>
                                        </p:tav>
                                        <p:tav tm="100000">
                                          <p:val>
                                            <p:strVal val="#ppt_h"/>
                                          </p:val>
                                        </p:tav>
                                      </p:tavLst>
                                    </p:anim>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par>
                                <p:cTn id="15" presetID="53" presetClass="entr" presetSubtype="528"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anim calcmode="lin" valueType="num">
                                      <p:cBhvr>
                                        <p:cTn id="20" dur="500" fill="hold"/>
                                        <p:tgtEl>
                                          <p:spTgt spid="26"/>
                                        </p:tgtEl>
                                        <p:attrNameLst>
                                          <p:attrName>ppt_x</p:attrName>
                                        </p:attrNameLst>
                                      </p:cBhvr>
                                      <p:tavLst>
                                        <p:tav tm="0">
                                          <p:val>
                                            <p:fltVal val="0.5"/>
                                          </p:val>
                                        </p:tav>
                                        <p:tav tm="100000">
                                          <p:val>
                                            <p:strVal val="#ppt_x"/>
                                          </p:val>
                                        </p:tav>
                                      </p:tavLst>
                                    </p:anim>
                                    <p:anim calcmode="lin" valueType="num">
                                      <p:cBhvr>
                                        <p:cTn id="21" dur="500" fill="hold"/>
                                        <p:tgtEl>
                                          <p:spTgt spid="26"/>
                                        </p:tgtEl>
                                        <p:attrNameLst>
                                          <p:attrName>ppt_y</p:attrName>
                                        </p:attrNameLst>
                                      </p:cBhvr>
                                      <p:tavLst>
                                        <p:tav tm="0">
                                          <p:val>
                                            <p:fltVal val="0.5"/>
                                          </p:val>
                                        </p:tav>
                                        <p:tav tm="100000">
                                          <p:val>
                                            <p:strVal val="#ppt_y"/>
                                          </p:val>
                                        </p:tav>
                                      </p:tavLst>
                                    </p:anim>
                                  </p:childTnLst>
                                </p:cTn>
                              </p:par>
                              <p:par>
                                <p:cTn id="22" presetID="53" presetClass="entr" presetSubtype="528"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anim calcmode="lin" valueType="num">
                                      <p:cBhvr>
                                        <p:cTn id="27" dur="500" fill="hold"/>
                                        <p:tgtEl>
                                          <p:spTgt spid="28"/>
                                        </p:tgtEl>
                                        <p:attrNameLst>
                                          <p:attrName>ppt_x</p:attrName>
                                        </p:attrNameLst>
                                      </p:cBhvr>
                                      <p:tavLst>
                                        <p:tav tm="0">
                                          <p:val>
                                            <p:fltVal val="0.5"/>
                                          </p:val>
                                        </p:tav>
                                        <p:tav tm="100000">
                                          <p:val>
                                            <p:strVal val="#ppt_x"/>
                                          </p:val>
                                        </p:tav>
                                      </p:tavLst>
                                    </p:anim>
                                    <p:anim calcmode="lin" valueType="num">
                                      <p:cBhvr>
                                        <p:cTn id="28" dur="500" fill="hold"/>
                                        <p:tgtEl>
                                          <p:spTgt spid="28"/>
                                        </p:tgtEl>
                                        <p:attrNameLst>
                                          <p:attrName>ppt_y</p:attrName>
                                        </p:attrNameLst>
                                      </p:cBhvr>
                                      <p:tavLst>
                                        <p:tav tm="0">
                                          <p:val>
                                            <p:fltVal val="0.5"/>
                                          </p:val>
                                        </p:tav>
                                        <p:tav tm="100000">
                                          <p:val>
                                            <p:strVal val="#ppt_y"/>
                                          </p:val>
                                        </p:tav>
                                      </p:tavLst>
                                    </p:anim>
                                  </p:childTnLst>
                                </p:cTn>
                              </p:par>
                              <p:par>
                                <p:cTn id="29" presetID="53" presetClass="entr" presetSubtype="528"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anim calcmode="lin" valueType="num">
                                      <p:cBhvr>
                                        <p:cTn id="34" dur="500" fill="hold"/>
                                        <p:tgtEl>
                                          <p:spTgt spid="29"/>
                                        </p:tgtEl>
                                        <p:attrNameLst>
                                          <p:attrName>ppt_x</p:attrName>
                                        </p:attrNameLst>
                                      </p:cBhvr>
                                      <p:tavLst>
                                        <p:tav tm="0">
                                          <p:val>
                                            <p:fltVal val="0.5"/>
                                          </p:val>
                                        </p:tav>
                                        <p:tav tm="100000">
                                          <p:val>
                                            <p:strVal val="#ppt_x"/>
                                          </p:val>
                                        </p:tav>
                                      </p:tavLst>
                                    </p:anim>
                                    <p:anim calcmode="lin" valueType="num">
                                      <p:cBhvr>
                                        <p:cTn id="35" dur="500" fill="hold"/>
                                        <p:tgtEl>
                                          <p:spTgt spid="29"/>
                                        </p:tgtEl>
                                        <p:attrNameLst>
                                          <p:attrName>ppt_y</p:attrName>
                                        </p:attrNameLst>
                                      </p:cBhvr>
                                      <p:tavLst>
                                        <p:tav tm="0">
                                          <p:val>
                                            <p:fltVal val="0.5"/>
                                          </p:val>
                                        </p:tav>
                                        <p:tav tm="100000">
                                          <p:val>
                                            <p:strVal val="#ppt_y"/>
                                          </p:val>
                                        </p:tav>
                                      </p:tavLst>
                                    </p:anim>
                                  </p:childTnLst>
                                </p:cTn>
                              </p:par>
                              <p:par>
                                <p:cTn id="36" presetID="53" presetClass="entr" presetSubtype="528"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anim calcmode="lin" valueType="num">
                                      <p:cBhvr>
                                        <p:cTn id="41" dur="500" fill="hold"/>
                                        <p:tgtEl>
                                          <p:spTgt spid="31"/>
                                        </p:tgtEl>
                                        <p:attrNameLst>
                                          <p:attrName>ppt_x</p:attrName>
                                        </p:attrNameLst>
                                      </p:cBhvr>
                                      <p:tavLst>
                                        <p:tav tm="0">
                                          <p:val>
                                            <p:fltVal val="0.5"/>
                                          </p:val>
                                        </p:tav>
                                        <p:tav tm="100000">
                                          <p:val>
                                            <p:strVal val="#ppt_x"/>
                                          </p:val>
                                        </p:tav>
                                      </p:tavLst>
                                    </p:anim>
                                    <p:anim calcmode="lin" valueType="num">
                                      <p:cBhvr>
                                        <p:cTn id="42" dur="500" fill="hold"/>
                                        <p:tgtEl>
                                          <p:spTgt spid="31"/>
                                        </p:tgtEl>
                                        <p:attrNameLst>
                                          <p:attrName>ppt_y</p:attrName>
                                        </p:attrNameLst>
                                      </p:cBhvr>
                                      <p:tavLst>
                                        <p:tav tm="0">
                                          <p:val>
                                            <p:fltVal val="0.5"/>
                                          </p:val>
                                        </p:tav>
                                        <p:tav tm="100000">
                                          <p:val>
                                            <p:strVal val="#ppt_y"/>
                                          </p:val>
                                        </p:tav>
                                      </p:tavLst>
                                    </p:anim>
                                  </p:childTnLst>
                                </p:cTn>
                              </p:par>
                              <p:par>
                                <p:cTn id="43" presetID="53" presetClass="entr" presetSubtype="528"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fltVal val="0.5"/>
                                          </p:val>
                                        </p:tav>
                                        <p:tav tm="100000">
                                          <p:val>
                                            <p:strVal val="#ppt_x"/>
                                          </p:val>
                                        </p:tav>
                                      </p:tavLst>
                                    </p:anim>
                                    <p:anim calcmode="lin" valueType="num">
                                      <p:cBhvr>
                                        <p:cTn id="49" dur="500" fill="hold"/>
                                        <p:tgtEl>
                                          <p:spTgt spid="32"/>
                                        </p:tgtEl>
                                        <p:attrNameLst>
                                          <p:attrName>ppt_y</p:attrName>
                                        </p:attrNameLst>
                                      </p:cBhvr>
                                      <p:tavLst>
                                        <p:tav tm="0">
                                          <p:val>
                                            <p:fltVal val="0.5"/>
                                          </p:val>
                                        </p:tav>
                                        <p:tav tm="100000">
                                          <p:val>
                                            <p:strVal val="#ppt_y"/>
                                          </p:val>
                                        </p:tav>
                                      </p:tavLst>
                                    </p:anim>
                                  </p:childTnLst>
                                </p:cTn>
                              </p:par>
                              <p:par>
                                <p:cTn id="50" presetID="53" presetClass="entr" presetSubtype="52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anim calcmode="lin" valueType="num">
                                      <p:cBhvr>
                                        <p:cTn id="55" dur="500" fill="hold"/>
                                        <p:tgtEl>
                                          <p:spTgt spid="33"/>
                                        </p:tgtEl>
                                        <p:attrNameLst>
                                          <p:attrName>ppt_x</p:attrName>
                                        </p:attrNameLst>
                                      </p:cBhvr>
                                      <p:tavLst>
                                        <p:tav tm="0">
                                          <p:val>
                                            <p:fltVal val="0.5"/>
                                          </p:val>
                                        </p:tav>
                                        <p:tav tm="100000">
                                          <p:val>
                                            <p:strVal val="#ppt_x"/>
                                          </p:val>
                                        </p:tav>
                                      </p:tavLst>
                                    </p:anim>
                                    <p:anim calcmode="lin" valueType="num">
                                      <p:cBhvr>
                                        <p:cTn id="56" dur="500" fill="hold"/>
                                        <p:tgtEl>
                                          <p:spTgt spid="33"/>
                                        </p:tgtEl>
                                        <p:attrNameLst>
                                          <p:attrName>ppt_y</p:attrName>
                                        </p:attrNameLst>
                                      </p:cBhvr>
                                      <p:tavLst>
                                        <p:tav tm="0">
                                          <p:val>
                                            <p:fltVal val="0.5"/>
                                          </p:val>
                                        </p:tav>
                                        <p:tav tm="100000">
                                          <p:val>
                                            <p:strVal val="#ppt_y"/>
                                          </p:val>
                                        </p:tav>
                                      </p:tavLst>
                                    </p:anim>
                                  </p:childTnLst>
                                </p:cTn>
                              </p:par>
                              <p:par>
                                <p:cTn id="57" presetID="53" presetClass="entr" presetSubtype="528"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anim calcmode="lin" valueType="num">
                                      <p:cBhvr>
                                        <p:cTn id="62" dur="500" fill="hold"/>
                                        <p:tgtEl>
                                          <p:spTgt spid="34"/>
                                        </p:tgtEl>
                                        <p:attrNameLst>
                                          <p:attrName>ppt_x</p:attrName>
                                        </p:attrNameLst>
                                      </p:cBhvr>
                                      <p:tavLst>
                                        <p:tav tm="0">
                                          <p:val>
                                            <p:fltVal val="0.5"/>
                                          </p:val>
                                        </p:tav>
                                        <p:tav tm="100000">
                                          <p:val>
                                            <p:strVal val="#ppt_x"/>
                                          </p:val>
                                        </p:tav>
                                      </p:tavLst>
                                    </p:anim>
                                    <p:anim calcmode="lin" valueType="num">
                                      <p:cBhvr>
                                        <p:cTn id="63" dur="500" fill="hold"/>
                                        <p:tgtEl>
                                          <p:spTgt spid="34"/>
                                        </p:tgtEl>
                                        <p:attrNameLst>
                                          <p:attrName>ppt_y</p:attrName>
                                        </p:attrNameLst>
                                      </p:cBhvr>
                                      <p:tavLst>
                                        <p:tav tm="0">
                                          <p:val>
                                            <p:fltVal val="0.5"/>
                                          </p:val>
                                        </p:tav>
                                        <p:tav tm="100000">
                                          <p:val>
                                            <p:strVal val="#ppt_y"/>
                                          </p:val>
                                        </p:tav>
                                      </p:tavLst>
                                    </p:anim>
                                  </p:childTnLst>
                                </p:cTn>
                              </p:par>
                              <p:par>
                                <p:cTn id="64" presetID="53" presetClass="entr" presetSubtype="52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p:cTn id="66" dur="500" fill="hold"/>
                                        <p:tgtEl>
                                          <p:spTgt spid="35"/>
                                        </p:tgtEl>
                                        <p:attrNameLst>
                                          <p:attrName>ppt_w</p:attrName>
                                        </p:attrNameLst>
                                      </p:cBhvr>
                                      <p:tavLst>
                                        <p:tav tm="0">
                                          <p:val>
                                            <p:fltVal val="0"/>
                                          </p:val>
                                        </p:tav>
                                        <p:tav tm="100000">
                                          <p:val>
                                            <p:strVal val="#ppt_w"/>
                                          </p:val>
                                        </p:tav>
                                      </p:tavLst>
                                    </p:anim>
                                    <p:anim calcmode="lin" valueType="num">
                                      <p:cBhvr>
                                        <p:cTn id="67" dur="500" fill="hold"/>
                                        <p:tgtEl>
                                          <p:spTgt spid="35"/>
                                        </p:tgtEl>
                                        <p:attrNameLst>
                                          <p:attrName>ppt_h</p:attrName>
                                        </p:attrNameLst>
                                      </p:cBhvr>
                                      <p:tavLst>
                                        <p:tav tm="0">
                                          <p:val>
                                            <p:fltVal val="0"/>
                                          </p:val>
                                        </p:tav>
                                        <p:tav tm="100000">
                                          <p:val>
                                            <p:strVal val="#ppt_h"/>
                                          </p:val>
                                        </p:tav>
                                      </p:tavLst>
                                    </p:anim>
                                    <p:animEffect transition="in" filter="fade">
                                      <p:cBhvr>
                                        <p:cTn id="68" dur="500"/>
                                        <p:tgtEl>
                                          <p:spTgt spid="35"/>
                                        </p:tgtEl>
                                      </p:cBhvr>
                                    </p:animEffect>
                                    <p:anim calcmode="lin" valueType="num">
                                      <p:cBhvr>
                                        <p:cTn id="69" dur="500" fill="hold"/>
                                        <p:tgtEl>
                                          <p:spTgt spid="35"/>
                                        </p:tgtEl>
                                        <p:attrNameLst>
                                          <p:attrName>ppt_x</p:attrName>
                                        </p:attrNameLst>
                                      </p:cBhvr>
                                      <p:tavLst>
                                        <p:tav tm="0">
                                          <p:val>
                                            <p:fltVal val="0.5"/>
                                          </p:val>
                                        </p:tav>
                                        <p:tav tm="100000">
                                          <p:val>
                                            <p:strVal val="#ppt_x"/>
                                          </p:val>
                                        </p:tav>
                                      </p:tavLst>
                                    </p:anim>
                                    <p:anim calcmode="lin" valueType="num">
                                      <p:cBhvr>
                                        <p:cTn id="70" dur="500" fill="hold"/>
                                        <p:tgtEl>
                                          <p:spTgt spid="35"/>
                                        </p:tgtEl>
                                        <p:attrNameLst>
                                          <p:attrName>ppt_y</p:attrName>
                                        </p:attrNameLst>
                                      </p:cBhvr>
                                      <p:tavLst>
                                        <p:tav tm="0">
                                          <p:val>
                                            <p:fltVal val="0.5"/>
                                          </p:val>
                                        </p:tav>
                                        <p:tav tm="100000">
                                          <p:val>
                                            <p:strVal val="#ppt_y"/>
                                          </p:val>
                                        </p:tav>
                                      </p:tavLst>
                                    </p:anim>
                                  </p:childTnLst>
                                </p:cTn>
                              </p:par>
                              <p:par>
                                <p:cTn id="71" presetID="53" presetClass="entr" presetSubtype="528"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 fill="hold"/>
                                        <p:tgtEl>
                                          <p:spTgt spid="36"/>
                                        </p:tgtEl>
                                        <p:attrNameLst>
                                          <p:attrName>ppt_w</p:attrName>
                                        </p:attrNameLst>
                                      </p:cBhvr>
                                      <p:tavLst>
                                        <p:tav tm="0">
                                          <p:val>
                                            <p:fltVal val="0"/>
                                          </p:val>
                                        </p:tav>
                                        <p:tav tm="100000">
                                          <p:val>
                                            <p:strVal val="#ppt_w"/>
                                          </p:val>
                                        </p:tav>
                                      </p:tavLst>
                                    </p:anim>
                                    <p:anim calcmode="lin" valueType="num">
                                      <p:cBhvr>
                                        <p:cTn id="74" dur="500" fill="hold"/>
                                        <p:tgtEl>
                                          <p:spTgt spid="36"/>
                                        </p:tgtEl>
                                        <p:attrNameLst>
                                          <p:attrName>ppt_h</p:attrName>
                                        </p:attrNameLst>
                                      </p:cBhvr>
                                      <p:tavLst>
                                        <p:tav tm="0">
                                          <p:val>
                                            <p:fltVal val="0"/>
                                          </p:val>
                                        </p:tav>
                                        <p:tav tm="100000">
                                          <p:val>
                                            <p:strVal val="#ppt_h"/>
                                          </p:val>
                                        </p:tav>
                                      </p:tavLst>
                                    </p:anim>
                                    <p:animEffect transition="in" filter="fade">
                                      <p:cBhvr>
                                        <p:cTn id="75" dur="500"/>
                                        <p:tgtEl>
                                          <p:spTgt spid="36"/>
                                        </p:tgtEl>
                                      </p:cBhvr>
                                    </p:animEffect>
                                    <p:anim calcmode="lin" valueType="num">
                                      <p:cBhvr>
                                        <p:cTn id="76" dur="500" fill="hold"/>
                                        <p:tgtEl>
                                          <p:spTgt spid="36"/>
                                        </p:tgtEl>
                                        <p:attrNameLst>
                                          <p:attrName>ppt_x</p:attrName>
                                        </p:attrNameLst>
                                      </p:cBhvr>
                                      <p:tavLst>
                                        <p:tav tm="0">
                                          <p:val>
                                            <p:fltVal val="0.5"/>
                                          </p:val>
                                        </p:tav>
                                        <p:tav tm="100000">
                                          <p:val>
                                            <p:strVal val="#ppt_x"/>
                                          </p:val>
                                        </p:tav>
                                      </p:tavLst>
                                    </p:anim>
                                    <p:anim calcmode="lin" valueType="num">
                                      <p:cBhvr>
                                        <p:cTn id="77" dur="500" fill="hold"/>
                                        <p:tgtEl>
                                          <p:spTgt spid="36"/>
                                        </p:tgtEl>
                                        <p:attrNameLst>
                                          <p:attrName>ppt_y</p:attrName>
                                        </p:attrNameLst>
                                      </p:cBhvr>
                                      <p:tavLst>
                                        <p:tav tm="0">
                                          <p:val>
                                            <p:fltVal val="0.5"/>
                                          </p:val>
                                        </p:tav>
                                        <p:tav tm="100000">
                                          <p:val>
                                            <p:strVal val="#ppt_y"/>
                                          </p:val>
                                        </p:tav>
                                      </p:tavLst>
                                    </p:anim>
                                  </p:childTnLst>
                                </p:cTn>
                              </p:par>
                              <p:par>
                                <p:cTn id="78" presetID="53" presetClass="entr" presetSubtype="528"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500" fill="hold"/>
                                        <p:tgtEl>
                                          <p:spTgt spid="38"/>
                                        </p:tgtEl>
                                        <p:attrNameLst>
                                          <p:attrName>ppt_w</p:attrName>
                                        </p:attrNameLst>
                                      </p:cBhvr>
                                      <p:tavLst>
                                        <p:tav tm="0">
                                          <p:val>
                                            <p:fltVal val="0"/>
                                          </p:val>
                                        </p:tav>
                                        <p:tav tm="100000">
                                          <p:val>
                                            <p:strVal val="#ppt_w"/>
                                          </p:val>
                                        </p:tav>
                                      </p:tavLst>
                                    </p:anim>
                                    <p:anim calcmode="lin" valueType="num">
                                      <p:cBhvr>
                                        <p:cTn id="81" dur="500" fill="hold"/>
                                        <p:tgtEl>
                                          <p:spTgt spid="38"/>
                                        </p:tgtEl>
                                        <p:attrNameLst>
                                          <p:attrName>ppt_h</p:attrName>
                                        </p:attrNameLst>
                                      </p:cBhvr>
                                      <p:tavLst>
                                        <p:tav tm="0">
                                          <p:val>
                                            <p:fltVal val="0"/>
                                          </p:val>
                                        </p:tav>
                                        <p:tav tm="100000">
                                          <p:val>
                                            <p:strVal val="#ppt_h"/>
                                          </p:val>
                                        </p:tav>
                                      </p:tavLst>
                                    </p:anim>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fltVal val="0.5"/>
                                          </p:val>
                                        </p:tav>
                                        <p:tav tm="100000">
                                          <p:val>
                                            <p:strVal val="#ppt_x"/>
                                          </p:val>
                                        </p:tav>
                                      </p:tavLst>
                                    </p:anim>
                                    <p:anim calcmode="lin" valueType="num">
                                      <p:cBhvr>
                                        <p:cTn id="84" dur="500" fill="hold"/>
                                        <p:tgtEl>
                                          <p:spTgt spid="38"/>
                                        </p:tgtEl>
                                        <p:attrNameLst>
                                          <p:attrName>ppt_y</p:attrName>
                                        </p:attrNameLst>
                                      </p:cBhvr>
                                      <p:tavLst>
                                        <p:tav tm="0">
                                          <p:val>
                                            <p:fltVal val="0.5"/>
                                          </p:val>
                                        </p:tav>
                                        <p:tav tm="100000">
                                          <p:val>
                                            <p:strVal val="#ppt_y"/>
                                          </p:val>
                                        </p:tav>
                                      </p:tavLst>
                                    </p:anim>
                                  </p:childTnLst>
                                </p:cTn>
                              </p:par>
                              <p:par>
                                <p:cTn id="85" presetID="53" presetClass="entr" presetSubtype="528"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p:cTn id="87" dur="500" fill="hold"/>
                                        <p:tgtEl>
                                          <p:spTgt spid="39"/>
                                        </p:tgtEl>
                                        <p:attrNameLst>
                                          <p:attrName>ppt_w</p:attrName>
                                        </p:attrNameLst>
                                      </p:cBhvr>
                                      <p:tavLst>
                                        <p:tav tm="0">
                                          <p:val>
                                            <p:fltVal val="0"/>
                                          </p:val>
                                        </p:tav>
                                        <p:tav tm="100000">
                                          <p:val>
                                            <p:strVal val="#ppt_w"/>
                                          </p:val>
                                        </p:tav>
                                      </p:tavLst>
                                    </p:anim>
                                    <p:anim calcmode="lin" valueType="num">
                                      <p:cBhvr>
                                        <p:cTn id="88" dur="500" fill="hold"/>
                                        <p:tgtEl>
                                          <p:spTgt spid="39"/>
                                        </p:tgtEl>
                                        <p:attrNameLst>
                                          <p:attrName>ppt_h</p:attrName>
                                        </p:attrNameLst>
                                      </p:cBhvr>
                                      <p:tavLst>
                                        <p:tav tm="0">
                                          <p:val>
                                            <p:fltVal val="0"/>
                                          </p:val>
                                        </p:tav>
                                        <p:tav tm="100000">
                                          <p:val>
                                            <p:strVal val="#ppt_h"/>
                                          </p:val>
                                        </p:tav>
                                      </p:tavLst>
                                    </p:anim>
                                    <p:animEffect transition="in" filter="fade">
                                      <p:cBhvr>
                                        <p:cTn id="89" dur="500"/>
                                        <p:tgtEl>
                                          <p:spTgt spid="39"/>
                                        </p:tgtEl>
                                      </p:cBhvr>
                                    </p:animEffect>
                                    <p:anim calcmode="lin" valueType="num">
                                      <p:cBhvr>
                                        <p:cTn id="90" dur="500" fill="hold"/>
                                        <p:tgtEl>
                                          <p:spTgt spid="39"/>
                                        </p:tgtEl>
                                        <p:attrNameLst>
                                          <p:attrName>ppt_x</p:attrName>
                                        </p:attrNameLst>
                                      </p:cBhvr>
                                      <p:tavLst>
                                        <p:tav tm="0">
                                          <p:val>
                                            <p:fltVal val="0.5"/>
                                          </p:val>
                                        </p:tav>
                                        <p:tav tm="100000">
                                          <p:val>
                                            <p:strVal val="#ppt_x"/>
                                          </p:val>
                                        </p:tav>
                                      </p:tavLst>
                                    </p:anim>
                                    <p:anim calcmode="lin" valueType="num">
                                      <p:cBhvr>
                                        <p:cTn id="91" dur="500" fill="hold"/>
                                        <p:tgtEl>
                                          <p:spTgt spid="39"/>
                                        </p:tgtEl>
                                        <p:attrNameLst>
                                          <p:attrName>ppt_y</p:attrName>
                                        </p:attrNameLst>
                                      </p:cBhvr>
                                      <p:tavLst>
                                        <p:tav tm="0">
                                          <p:val>
                                            <p:fltVal val="0.5"/>
                                          </p:val>
                                        </p:tav>
                                        <p:tav tm="100000">
                                          <p:val>
                                            <p:strVal val="#ppt_y"/>
                                          </p:val>
                                        </p:tav>
                                      </p:tavLst>
                                    </p:anim>
                                  </p:childTnLst>
                                </p:cTn>
                              </p:par>
                              <p:par>
                                <p:cTn id="92" presetID="53" presetClass="entr" presetSubtype="52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anim calcmode="lin" valueType="num">
                                      <p:cBhvr>
                                        <p:cTn id="97" dur="500" fill="hold"/>
                                        <p:tgtEl>
                                          <p:spTgt spid="40"/>
                                        </p:tgtEl>
                                        <p:attrNameLst>
                                          <p:attrName>ppt_x</p:attrName>
                                        </p:attrNameLst>
                                      </p:cBhvr>
                                      <p:tavLst>
                                        <p:tav tm="0">
                                          <p:val>
                                            <p:fltVal val="0.5"/>
                                          </p:val>
                                        </p:tav>
                                        <p:tav tm="100000">
                                          <p:val>
                                            <p:strVal val="#ppt_x"/>
                                          </p:val>
                                        </p:tav>
                                      </p:tavLst>
                                    </p:anim>
                                    <p:anim calcmode="lin" valueType="num">
                                      <p:cBhvr>
                                        <p:cTn id="98" dur="500" fill="hold"/>
                                        <p:tgtEl>
                                          <p:spTgt spid="40"/>
                                        </p:tgtEl>
                                        <p:attrNameLst>
                                          <p:attrName>ppt_y</p:attrName>
                                        </p:attrNameLst>
                                      </p:cBhvr>
                                      <p:tavLst>
                                        <p:tav tm="0">
                                          <p:val>
                                            <p:fltVal val="0.5"/>
                                          </p:val>
                                        </p:tav>
                                        <p:tav tm="100000">
                                          <p:val>
                                            <p:strVal val="#ppt_y"/>
                                          </p:val>
                                        </p:tav>
                                      </p:tavLst>
                                    </p:anim>
                                  </p:childTnLst>
                                </p:cTn>
                              </p:par>
                              <p:par>
                                <p:cTn id="99" presetID="53" presetClass="entr" presetSubtype="528"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500" fill="hold"/>
                                        <p:tgtEl>
                                          <p:spTgt spid="41"/>
                                        </p:tgtEl>
                                        <p:attrNameLst>
                                          <p:attrName>ppt_w</p:attrName>
                                        </p:attrNameLst>
                                      </p:cBhvr>
                                      <p:tavLst>
                                        <p:tav tm="0">
                                          <p:val>
                                            <p:fltVal val="0"/>
                                          </p:val>
                                        </p:tav>
                                        <p:tav tm="100000">
                                          <p:val>
                                            <p:strVal val="#ppt_w"/>
                                          </p:val>
                                        </p:tav>
                                      </p:tavLst>
                                    </p:anim>
                                    <p:anim calcmode="lin" valueType="num">
                                      <p:cBhvr>
                                        <p:cTn id="102" dur="500" fill="hold"/>
                                        <p:tgtEl>
                                          <p:spTgt spid="41"/>
                                        </p:tgtEl>
                                        <p:attrNameLst>
                                          <p:attrName>ppt_h</p:attrName>
                                        </p:attrNameLst>
                                      </p:cBhvr>
                                      <p:tavLst>
                                        <p:tav tm="0">
                                          <p:val>
                                            <p:fltVal val="0"/>
                                          </p:val>
                                        </p:tav>
                                        <p:tav tm="100000">
                                          <p:val>
                                            <p:strVal val="#ppt_h"/>
                                          </p:val>
                                        </p:tav>
                                      </p:tavLst>
                                    </p:anim>
                                    <p:animEffect transition="in" filter="fade">
                                      <p:cBhvr>
                                        <p:cTn id="103" dur="500"/>
                                        <p:tgtEl>
                                          <p:spTgt spid="41"/>
                                        </p:tgtEl>
                                      </p:cBhvr>
                                    </p:animEffect>
                                    <p:anim calcmode="lin" valueType="num">
                                      <p:cBhvr>
                                        <p:cTn id="104" dur="500" fill="hold"/>
                                        <p:tgtEl>
                                          <p:spTgt spid="41"/>
                                        </p:tgtEl>
                                        <p:attrNameLst>
                                          <p:attrName>ppt_x</p:attrName>
                                        </p:attrNameLst>
                                      </p:cBhvr>
                                      <p:tavLst>
                                        <p:tav tm="0">
                                          <p:val>
                                            <p:fltVal val="0.5"/>
                                          </p:val>
                                        </p:tav>
                                        <p:tav tm="100000">
                                          <p:val>
                                            <p:strVal val="#ppt_x"/>
                                          </p:val>
                                        </p:tav>
                                      </p:tavLst>
                                    </p:anim>
                                    <p:anim calcmode="lin" valueType="num">
                                      <p:cBhvr>
                                        <p:cTn id="105" dur="500" fill="hold"/>
                                        <p:tgtEl>
                                          <p:spTgt spid="41"/>
                                        </p:tgtEl>
                                        <p:attrNameLst>
                                          <p:attrName>ppt_y</p:attrName>
                                        </p:attrNameLst>
                                      </p:cBhvr>
                                      <p:tavLst>
                                        <p:tav tm="0">
                                          <p:val>
                                            <p:fltVal val="0.5"/>
                                          </p:val>
                                        </p:tav>
                                        <p:tav tm="100000">
                                          <p:val>
                                            <p:strVal val="#ppt_y"/>
                                          </p:val>
                                        </p:tav>
                                      </p:tavLst>
                                    </p:anim>
                                  </p:childTnLst>
                                </p:cTn>
                              </p:par>
                              <p:par>
                                <p:cTn id="106" presetID="53" presetClass="entr" presetSubtype="528"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p:cTn id="108" dur="500" fill="hold"/>
                                        <p:tgtEl>
                                          <p:spTgt spid="42"/>
                                        </p:tgtEl>
                                        <p:attrNameLst>
                                          <p:attrName>ppt_w</p:attrName>
                                        </p:attrNameLst>
                                      </p:cBhvr>
                                      <p:tavLst>
                                        <p:tav tm="0">
                                          <p:val>
                                            <p:fltVal val="0"/>
                                          </p:val>
                                        </p:tav>
                                        <p:tav tm="100000">
                                          <p:val>
                                            <p:strVal val="#ppt_w"/>
                                          </p:val>
                                        </p:tav>
                                      </p:tavLst>
                                    </p:anim>
                                    <p:anim calcmode="lin" valueType="num">
                                      <p:cBhvr>
                                        <p:cTn id="109" dur="500" fill="hold"/>
                                        <p:tgtEl>
                                          <p:spTgt spid="42"/>
                                        </p:tgtEl>
                                        <p:attrNameLst>
                                          <p:attrName>ppt_h</p:attrName>
                                        </p:attrNameLst>
                                      </p:cBhvr>
                                      <p:tavLst>
                                        <p:tav tm="0">
                                          <p:val>
                                            <p:fltVal val="0"/>
                                          </p:val>
                                        </p:tav>
                                        <p:tav tm="100000">
                                          <p:val>
                                            <p:strVal val="#ppt_h"/>
                                          </p:val>
                                        </p:tav>
                                      </p:tavLst>
                                    </p:anim>
                                    <p:animEffect transition="in" filter="fade">
                                      <p:cBhvr>
                                        <p:cTn id="110" dur="500"/>
                                        <p:tgtEl>
                                          <p:spTgt spid="42"/>
                                        </p:tgtEl>
                                      </p:cBhvr>
                                    </p:animEffect>
                                    <p:anim calcmode="lin" valueType="num">
                                      <p:cBhvr>
                                        <p:cTn id="111" dur="500" fill="hold"/>
                                        <p:tgtEl>
                                          <p:spTgt spid="42"/>
                                        </p:tgtEl>
                                        <p:attrNameLst>
                                          <p:attrName>ppt_x</p:attrName>
                                        </p:attrNameLst>
                                      </p:cBhvr>
                                      <p:tavLst>
                                        <p:tav tm="0">
                                          <p:val>
                                            <p:fltVal val="0.5"/>
                                          </p:val>
                                        </p:tav>
                                        <p:tav tm="100000">
                                          <p:val>
                                            <p:strVal val="#ppt_x"/>
                                          </p:val>
                                        </p:tav>
                                      </p:tavLst>
                                    </p:anim>
                                    <p:anim calcmode="lin" valueType="num">
                                      <p:cBhvr>
                                        <p:cTn id="112" dur="500" fill="hold"/>
                                        <p:tgtEl>
                                          <p:spTgt spid="42"/>
                                        </p:tgtEl>
                                        <p:attrNameLst>
                                          <p:attrName>ppt_y</p:attrName>
                                        </p:attrNameLst>
                                      </p:cBhvr>
                                      <p:tavLst>
                                        <p:tav tm="0">
                                          <p:val>
                                            <p:fltVal val="0.5"/>
                                          </p:val>
                                        </p:tav>
                                        <p:tav tm="100000">
                                          <p:val>
                                            <p:strVal val="#ppt_y"/>
                                          </p:val>
                                        </p:tav>
                                      </p:tavLst>
                                    </p:anim>
                                  </p:childTnLst>
                                </p:cTn>
                              </p:par>
                              <p:par>
                                <p:cTn id="113" presetID="53" presetClass="entr" presetSubtype="528" fill="hold" grpId="0" nodeType="with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500" fill="hold"/>
                                        <p:tgtEl>
                                          <p:spTgt spid="43"/>
                                        </p:tgtEl>
                                        <p:attrNameLst>
                                          <p:attrName>ppt_w</p:attrName>
                                        </p:attrNameLst>
                                      </p:cBhvr>
                                      <p:tavLst>
                                        <p:tav tm="0">
                                          <p:val>
                                            <p:fltVal val="0"/>
                                          </p:val>
                                        </p:tav>
                                        <p:tav tm="100000">
                                          <p:val>
                                            <p:strVal val="#ppt_w"/>
                                          </p:val>
                                        </p:tav>
                                      </p:tavLst>
                                    </p:anim>
                                    <p:anim calcmode="lin" valueType="num">
                                      <p:cBhvr>
                                        <p:cTn id="116" dur="500" fill="hold"/>
                                        <p:tgtEl>
                                          <p:spTgt spid="43"/>
                                        </p:tgtEl>
                                        <p:attrNameLst>
                                          <p:attrName>ppt_h</p:attrName>
                                        </p:attrNameLst>
                                      </p:cBhvr>
                                      <p:tavLst>
                                        <p:tav tm="0">
                                          <p:val>
                                            <p:fltVal val="0"/>
                                          </p:val>
                                        </p:tav>
                                        <p:tav tm="100000">
                                          <p:val>
                                            <p:strVal val="#ppt_h"/>
                                          </p:val>
                                        </p:tav>
                                      </p:tavLst>
                                    </p:anim>
                                    <p:animEffect transition="in" filter="fade">
                                      <p:cBhvr>
                                        <p:cTn id="117" dur="500"/>
                                        <p:tgtEl>
                                          <p:spTgt spid="43"/>
                                        </p:tgtEl>
                                      </p:cBhvr>
                                    </p:animEffect>
                                    <p:anim calcmode="lin" valueType="num">
                                      <p:cBhvr>
                                        <p:cTn id="118" dur="500" fill="hold"/>
                                        <p:tgtEl>
                                          <p:spTgt spid="43"/>
                                        </p:tgtEl>
                                        <p:attrNameLst>
                                          <p:attrName>ppt_x</p:attrName>
                                        </p:attrNameLst>
                                      </p:cBhvr>
                                      <p:tavLst>
                                        <p:tav tm="0">
                                          <p:val>
                                            <p:fltVal val="0.5"/>
                                          </p:val>
                                        </p:tav>
                                        <p:tav tm="100000">
                                          <p:val>
                                            <p:strVal val="#ppt_x"/>
                                          </p:val>
                                        </p:tav>
                                      </p:tavLst>
                                    </p:anim>
                                    <p:anim calcmode="lin" valueType="num">
                                      <p:cBhvr>
                                        <p:cTn id="119" dur="500" fill="hold"/>
                                        <p:tgtEl>
                                          <p:spTgt spid="43"/>
                                        </p:tgtEl>
                                        <p:attrNameLst>
                                          <p:attrName>ppt_y</p:attrName>
                                        </p:attrNameLst>
                                      </p:cBhvr>
                                      <p:tavLst>
                                        <p:tav tm="0">
                                          <p:val>
                                            <p:fltVal val="0.5"/>
                                          </p:val>
                                        </p:tav>
                                        <p:tav tm="100000">
                                          <p:val>
                                            <p:strVal val="#ppt_y"/>
                                          </p:val>
                                        </p:tav>
                                      </p:tavLst>
                                    </p:anim>
                                  </p:childTnLst>
                                </p:cTn>
                              </p:par>
                              <p:par>
                                <p:cTn id="120" presetID="53" presetClass="entr" presetSubtype="528"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 calcmode="lin" valueType="num">
                                      <p:cBhvr>
                                        <p:cTn id="122" dur="500" fill="hold"/>
                                        <p:tgtEl>
                                          <p:spTgt spid="44"/>
                                        </p:tgtEl>
                                        <p:attrNameLst>
                                          <p:attrName>ppt_w</p:attrName>
                                        </p:attrNameLst>
                                      </p:cBhvr>
                                      <p:tavLst>
                                        <p:tav tm="0">
                                          <p:val>
                                            <p:fltVal val="0"/>
                                          </p:val>
                                        </p:tav>
                                        <p:tav tm="100000">
                                          <p:val>
                                            <p:strVal val="#ppt_w"/>
                                          </p:val>
                                        </p:tav>
                                      </p:tavLst>
                                    </p:anim>
                                    <p:anim calcmode="lin" valueType="num">
                                      <p:cBhvr>
                                        <p:cTn id="123" dur="500" fill="hold"/>
                                        <p:tgtEl>
                                          <p:spTgt spid="44"/>
                                        </p:tgtEl>
                                        <p:attrNameLst>
                                          <p:attrName>ppt_h</p:attrName>
                                        </p:attrNameLst>
                                      </p:cBhvr>
                                      <p:tavLst>
                                        <p:tav tm="0">
                                          <p:val>
                                            <p:fltVal val="0"/>
                                          </p:val>
                                        </p:tav>
                                        <p:tav tm="100000">
                                          <p:val>
                                            <p:strVal val="#ppt_h"/>
                                          </p:val>
                                        </p:tav>
                                      </p:tavLst>
                                    </p:anim>
                                    <p:animEffect transition="in" filter="fade">
                                      <p:cBhvr>
                                        <p:cTn id="124" dur="500"/>
                                        <p:tgtEl>
                                          <p:spTgt spid="44"/>
                                        </p:tgtEl>
                                      </p:cBhvr>
                                    </p:animEffect>
                                    <p:anim calcmode="lin" valueType="num">
                                      <p:cBhvr>
                                        <p:cTn id="125" dur="500" fill="hold"/>
                                        <p:tgtEl>
                                          <p:spTgt spid="44"/>
                                        </p:tgtEl>
                                        <p:attrNameLst>
                                          <p:attrName>ppt_x</p:attrName>
                                        </p:attrNameLst>
                                      </p:cBhvr>
                                      <p:tavLst>
                                        <p:tav tm="0">
                                          <p:val>
                                            <p:fltVal val="0.5"/>
                                          </p:val>
                                        </p:tav>
                                        <p:tav tm="100000">
                                          <p:val>
                                            <p:strVal val="#ppt_x"/>
                                          </p:val>
                                        </p:tav>
                                      </p:tavLst>
                                    </p:anim>
                                    <p:anim calcmode="lin" valueType="num">
                                      <p:cBhvr>
                                        <p:cTn id="126" dur="500" fill="hold"/>
                                        <p:tgtEl>
                                          <p:spTgt spid="44"/>
                                        </p:tgtEl>
                                        <p:attrNameLst>
                                          <p:attrName>ppt_y</p:attrName>
                                        </p:attrNameLst>
                                      </p:cBhvr>
                                      <p:tavLst>
                                        <p:tav tm="0">
                                          <p:val>
                                            <p:fltVal val="0.5"/>
                                          </p:val>
                                        </p:tav>
                                        <p:tav tm="100000">
                                          <p:val>
                                            <p:strVal val="#ppt_y"/>
                                          </p:val>
                                        </p:tav>
                                      </p:tavLst>
                                    </p:anim>
                                  </p:childTnLst>
                                </p:cTn>
                              </p:par>
                              <p:par>
                                <p:cTn id="127" presetID="53" presetClass="entr" presetSubtype="528"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p:cTn id="129" dur="500" fill="hold"/>
                                        <p:tgtEl>
                                          <p:spTgt spid="45"/>
                                        </p:tgtEl>
                                        <p:attrNameLst>
                                          <p:attrName>ppt_w</p:attrName>
                                        </p:attrNameLst>
                                      </p:cBhvr>
                                      <p:tavLst>
                                        <p:tav tm="0">
                                          <p:val>
                                            <p:fltVal val="0"/>
                                          </p:val>
                                        </p:tav>
                                        <p:tav tm="100000">
                                          <p:val>
                                            <p:strVal val="#ppt_w"/>
                                          </p:val>
                                        </p:tav>
                                      </p:tavLst>
                                    </p:anim>
                                    <p:anim calcmode="lin" valueType="num">
                                      <p:cBhvr>
                                        <p:cTn id="130" dur="500" fill="hold"/>
                                        <p:tgtEl>
                                          <p:spTgt spid="45"/>
                                        </p:tgtEl>
                                        <p:attrNameLst>
                                          <p:attrName>ppt_h</p:attrName>
                                        </p:attrNameLst>
                                      </p:cBhvr>
                                      <p:tavLst>
                                        <p:tav tm="0">
                                          <p:val>
                                            <p:fltVal val="0"/>
                                          </p:val>
                                        </p:tav>
                                        <p:tav tm="100000">
                                          <p:val>
                                            <p:strVal val="#ppt_h"/>
                                          </p:val>
                                        </p:tav>
                                      </p:tavLst>
                                    </p:anim>
                                    <p:animEffect transition="in" filter="fade">
                                      <p:cBhvr>
                                        <p:cTn id="131" dur="500"/>
                                        <p:tgtEl>
                                          <p:spTgt spid="45"/>
                                        </p:tgtEl>
                                      </p:cBhvr>
                                    </p:animEffect>
                                    <p:anim calcmode="lin" valueType="num">
                                      <p:cBhvr>
                                        <p:cTn id="132" dur="500" fill="hold"/>
                                        <p:tgtEl>
                                          <p:spTgt spid="45"/>
                                        </p:tgtEl>
                                        <p:attrNameLst>
                                          <p:attrName>ppt_x</p:attrName>
                                        </p:attrNameLst>
                                      </p:cBhvr>
                                      <p:tavLst>
                                        <p:tav tm="0">
                                          <p:val>
                                            <p:fltVal val="0.5"/>
                                          </p:val>
                                        </p:tav>
                                        <p:tav tm="100000">
                                          <p:val>
                                            <p:strVal val="#ppt_x"/>
                                          </p:val>
                                        </p:tav>
                                      </p:tavLst>
                                    </p:anim>
                                    <p:anim calcmode="lin" valueType="num">
                                      <p:cBhvr>
                                        <p:cTn id="133" dur="500" fill="hold"/>
                                        <p:tgtEl>
                                          <p:spTgt spid="45"/>
                                        </p:tgtEl>
                                        <p:attrNameLst>
                                          <p:attrName>ppt_y</p:attrName>
                                        </p:attrNameLst>
                                      </p:cBhvr>
                                      <p:tavLst>
                                        <p:tav tm="0">
                                          <p:val>
                                            <p:fltVal val="0.5"/>
                                          </p:val>
                                        </p:tav>
                                        <p:tav tm="100000">
                                          <p:val>
                                            <p:strVal val="#ppt_y"/>
                                          </p:val>
                                        </p:tav>
                                      </p:tavLst>
                                    </p:anim>
                                  </p:childTnLst>
                                </p:cTn>
                              </p:par>
                              <p:par>
                                <p:cTn id="134" presetID="53" presetClass="entr" presetSubtype="528" fill="hold" grpId="0" nodeType="with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500" fill="hold"/>
                                        <p:tgtEl>
                                          <p:spTgt spid="46"/>
                                        </p:tgtEl>
                                        <p:attrNameLst>
                                          <p:attrName>ppt_w</p:attrName>
                                        </p:attrNameLst>
                                      </p:cBhvr>
                                      <p:tavLst>
                                        <p:tav tm="0">
                                          <p:val>
                                            <p:fltVal val="0"/>
                                          </p:val>
                                        </p:tav>
                                        <p:tav tm="100000">
                                          <p:val>
                                            <p:strVal val="#ppt_w"/>
                                          </p:val>
                                        </p:tav>
                                      </p:tavLst>
                                    </p:anim>
                                    <p:anim calcmode="lin" valueType="num">
                                      <p:cBhvr>
                                        <p:cTn id="137" dur="500" fill="hold"/>
                                        <p:tgtEl>
                                          <p:spTgt spid="46"/>
                                        </p:tgtEl>
                                        <p:attrNameLst>
                                          <p:attrName>ppt_h</p:attrName>
                                        </p:attrNameLst>
                                      </p:cBhvr>
                                      <p:tavLst>
                                        <p:tav tm="0">
                                          <p:val>
                                            <p:fltVal val="0"/>
                                          </p:val>
                                        </p:tav>
                                        <p:tav tm="100000">
                                          <p:val>
                                            <p:strVal val="#ppt_h"/>
                                          </p:val>
                                        </p:tav>
                                      </p:tavLst>
                                    </p:anim>
                                    <p:animEffect transition="in" filter="fade">
                                      <p:cBhvr>
                                        <p:cTn id="138" dur="500"/>
                                        <p:tgtEl>
                                          <p:spTgt spid="46"/>
                                        </p:tgtEl>
                                      </p:cBhvr>
                                    </p:animEffect>
                                    <p:anim calcmode="lin" valueType="num">
                                      <p:cBhvr>
                                        <p:cTn id="139" dur="500" fill="hold"/>
                                        <p:tgtEl>
                                          <p:spTgt spid="46"/>
                                        </p:tgtEl>
                                        <p:attrNameLst>
                                          <p:attrName>ppt_x</p:attrName>
                                        </p:attrNameLst>
                                      </p:cBhvr>
                                      <p:tavLst>
                                        <p:tav tm="0">
                                          <p:val>
                                            <p:fltVal val="0.5"/>
                                          </p:val>
                                        </p:tav>
                                        <p:tav tm="100000">
                                          <p:val>
                                            <p:strVal val="#ppt_x"/>
                                          </p:val>
                                        </p:tav>
                                      </p:tavLst>
                                    </p:anim>
                                    <p:anim calcmode="lin" valueType="num">
                                      <p:cBhvr>
                                        <p:cTn id="140" dur="500" fill="hold"/>
                                        <p:tgtEl>
                                          <p:spTgt spid="46"/>
                                        </p:tgtEl>
                                        <p:attrNameLst>
                                          <p:attrName>ppt_y</p:attrName>
                                        </p:attrNameLst>
                                      </p:cBhvr>
                                      <p:tavLst>
                                        <p:tav tm="0">
                                          <p:val>
                                            <p:fltVal val="0.5"/>
                                          </p:val>
                                        </p:tav>
                                        <p:tav tm="100000">
                                          <p:val>
                                            <p:strVal val="#ppt_y"/>
                                          </p:val>
                                        </p:tav>
                                      </p:tavLst>
                                    </p:anim>
                                  </p:childTnLst>
                                </p:cTn>
                              </p:par>
                              <p:par>
                                <p:cTn id="141" presetID="53" presetClass="entr" presetSubtype="52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 calcmode="lin" valueType="num">
                                      <p:cBhvr>
                                        <p:cTn id="143" dur="500" fill="hold"/>
                                        <p:tgtEl>
                                          <p:spTgt spid="47"/>
                                        </p:tgtEl>
                                        <p:attrNameLst>
                                          <p:attrName>ppt_w</p:attrName>
                                        </p:attrNameLst>
                                      </p:cBhvr>
                                      <p:tavLst>
                                        <p:tav tm="0">
                                          <p:val>
                                            <p:fltVal val="0"/>
                                          </p:val>
                                        </p:tav>
                                        <p:tav tm="100000">
                                          <p:val>
                                            <p:strVal val="#ppt_w"/>
                                          </p:val>
                                        </p:tav>
                                      </p:tavLst>
                                    </p:anim>
                                    <p:anim calcmode="lin" valueType="num">
                                      <p:cBhvr>
                                        <p:cTn id="144" dur="500" fill="hold"/>
                                        <p:tgtEl>
                                          <p:spTgt spid="47"/>
                                        </p:tgtEl>
                                        <p:attrNameLst>
                                          <p:attrName>ppt_h</p:attrName>
                                        </p:attrNameLst>
                                      </p:cBhvr>
                                      <p:tavLst>
                                        <p:tav tm="0">
                                          <p:val>
                                            <p:fltVal val="0"/>
                                          </p:val>
                                        </p:tav>
                                        <p:tav tm="100000">
                                          <p:val>
                                            <p:strVal val="#ppt_h"/>
                                          </p:val>
                                        </p:tav>
                                      </p:tavLst>
                                    </p:anim>
                                    <p:animEffect transition="in" filter="fade">
                                      <p:cBhvr>
                                        <p:cTn id="145" dur="500"/>
                                        <p:tgtEl>
                                          <p:spTgt spid="47"/>
                                        </p:tgtEl>
                                      </p:cBhvr>
                                    </p:animEffect>
                                    <p:anim calcmode="lin" valueType="num">
                                      <p:cBhvr>
                                        <p:cTn id="146" dur="500" fill="hold"/>
                                        <p:tgtEl>
                                          <p:spTgt spid="47"/>
                                        </p:tgtEl>
                                        <p:attrNameLst>
                                          <p:attrName>ppt_x</p:attrName>
                                        </p:attrNameLst>
                                      </p:cBhvr>
                                      <p:tavLst>
                                        <p:tav tm="0">
                                          <p:val>
                                            <p:fltVal val="0.5"/>
                                          </p:val>
                                        </p:tav>
                                        <p:tav tm="100000">
                                          <p:val>
                                            <p:strVal val="#ppt_x"/>
                                          </p:val>
                                        </p:tav>
                                      </p:tavLst>
                                    </p:anim>
                                    <p:anim calcmode="lin" valueType="num">
                                      <p:cBhvr>
                                        <p:cTn id="147" dur="500" fill="hold"/>
                                        <p:tgtEl>
                                          <p:spTgt spid="47"/>
                                        </p:tgtEl>
                                        <p:attrNameLst>
                                          <p:attrName>ppt_y</p:attrName>
                                        </p:attrNameLst>
                                      </p:cBhvr>
                                      <p:tavLst>
                                        <p:tav tm="0">
                                          <p:val>
                                            <p:fltVal val="0.5"/>
                                          </p:val>
                                        </p:tav>
                                        <p:tav tm="100000">
                                          <p:val>
                                            <p:strVal val="#ppt_y"/>
                                          </p:val>
                                        </p:tav>
                                      </p:tavLst>
                                    </p:anim>
                                  </p:childTnLst>
                                </p:cTn>
                              </p:par>
                              <p:par>
                                <p:cTn id="148" presetID="53" presetClass="entr" presetSubtype="52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500" fill="hold"/>
                                        <p:tgtEl>
                                          <p:spTgt spid="48"/>
                                        </p:tgtEl>
                                        <p:attrNameLst>
                                          <p:attrName>ppt_w</p:attrName>
                                        </p:attrNameLst>
                                      </p:cBhvr>
                                      <p:tavLst>
                                        <p:tav tm="0">
                                          <p:val>
                                            <p:fltVal val="0"/>
                                          </p:val>
                                        </p:tav>
                                        <p:tav tm="100000">
                                          <p:val>
                                            <p:strVal val="#ppt_w"/>
                                          </p:val>
                                        </p:tav>
                                      </p:tavLst>
                                    </p:anim>
                                    <p:anim calcmode="lin" valueType="num">
                                      <p:cBhvr>
                                        <p:cTn id="151" dur="500" fill="hold"/>
                                        <p:tgtEl>
                                          <p:spTgt spid="48"/>
                                        </p:tgtEl>
                                        <p:attrNameLst>
                                          <p:attrName>ppt_h</p:attrName>
                                        </p:attrNameLst>
                                      </p:cBhvr>
                                      <p:tavLst>
                                        <p:tav tm="0">
                                          <p:val>
                                            <p:fltVal val="0"/>
                                          </p:val>
                                        </p:tav>
                                        <p:tav tm="100000">
                                          <p:val>
                                            <p:strVal val="#ppt_h"/>
                                          </p:val>
                                        </p:tav>
                                      </p:tavLst>
                                    </p:anim>
                                    <p:animEffect transition="in" filter="fade">
                                      <p:cBhvr>
                                        <p:cTn id="152" dur="500"/>
                                        <p:tgtEl>
                                          <p:spTgt spid="48"/>
                                        </p:tgtEl>
                                      </p:cBhvr>
                                    </p:animEffect>
                                    <p:anim calcmode="lin" valueType="num">
                                      <p:cBhvr>
                                        <p:cTn id="153" dur="500" fill="hold"/>
                                        <p:tgtEl>
                                          <p:spTgt spid="48"/>
                                        </p:tgtEl>
                                        <p:attrNameLst>
                                          <p:attrName>ppt_x</p:attrName>
                                        </p:attrNameLst>
                                      </p:cBhvr>
                                      <p:tavLst>
                                        <p:tav tm="0">
                                          <p:val>
                                            <p:fltVal val="0.5"/>
                                          </p:val>
                                        </p:tav>
                                        <p:tav tm="100000">
                                          <p:val>
                                            <p:strVal val="#ppt_x"/>
                                          </p:val>
                                        </p:tav>
                                      </p:tavLst>
                                    </p:anim>
                                    <p:anim calcmode="lin" valueType="num">
                                      <p:cBhvr>
                                        <p:cTn id="154" dur="500" fill="hold"/>
                                        <p:tgtEl>
                                          <p:spTgt spid="48"/>
                                        </p:tgtEl>
                                        <p:attrNameLst>
                                          <p:attrName>ppt_y</p:attrName>
                                        </p:attrNameLst>
                                      </p:cBhvr>
                                      <p:tavLst>
                                        <p:tav tm="0">
                                          <p:val>
                                            <p:fltVal val="0.5"/>
                                          </p:val>
                                        </p:tav>
                                        <p:tav tm="100000">
                                          <p:val>
                                            <p:strVal val="#ppt_y"/>
                                          </p:val>
                                        </p:tav>
                                      </p:tavLst>
                                    </p:anim>
                                  </p:childTnLst>
                                </p:cTn>
                              </p:par>
                              <p:par>
                                <p:cTn id="155" presetID="53" presetClass="entr" presetSubtype="52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 calcmode="lin" valueType="num">
                                      <p:cBhvr>
                                        <p:cTn id="157" dur="500" fill="hold"/>
                                        <p:tgtEl>
                                          <p:spTgt spid="49"/>
                                        </p:tgtEl>
                                        <p:attrNameLst>
                                          <p:attrName>ppt_w</p:attrName>
                                        </p:attrNameLst>
                                      </p:cBhvr>
                                      <p:tavLst>
                                        <p:tav tm="0">
                                          <p:val>
                                            <p:fltVal val="0"/>
                                          </p:val>
                                        </p:tav>
                                        <p:tav tm="100000">
                                          <p:val>
                                            <p:strVal val="#ppt_w"/>
                                          </p:val>
                                        </p:tav>
                                      </p:tavLst>
                                    </p:anim>
                                    <p:anim calcmode="lin" valueType="num">
                                      <p:cBhvr>
                                        <p:cTn id="158" dur="500" fill="hold"/>
                                        <p:tgtEl>
                                          <p:spTgt spid="49"/>
                                        </p:tgtEl>
                                        <p:attrNameLst>
                                          <p:attrName>ppt_h</p:attrName>
                                        </p:attrNameLst>
                                      </p:cBhvr>
                                      <p:tavLst>
                                        <p:tav tm="0">
                                          <p:val>
                                            <p:fltVal val="0"/>
                                          </p:val>
                                        </p:tav>
                                        <p:tav tm="100000">
                                          <p:val>
                                            <p:strVal val="#ppt_h"/>
                                          </p:val>
                                        </p:tav>
                                      </p:tavLst>
                                    </p:anim>
                                    <p:animEffect transition="in" filter="fade">
                                      <p:cBhvr>
                                        <p:cTn id="159" dur="500"/>
                                        <p:tgtEl>
                                          <p:spTgt spid="49"/>
                                        </p:tgtEl>
                                      </p:cBhvr>
                                    </p:animEffect>
                                    <p:anim calcmode="lin" valueType="num">
                                      <p:cBhvr>
                                        <p:cTn id="160" dur="500" fill="hold"/>
                                        <p:tgtEl>
                                          <p:spTgt spid="49"/>
                                        </p:tgtEl>
                                        <p:attrNameLst>
                                          <p:attrName>ppt_x</p:attrName>
                                        </p:attrNameLst>
                                      </p:cBhvr>
                                      <p:tavLst>
                                        <p:tav tm="0">
                                          <p:val>
                                            <p:fltVal val="0.5"/>
                                          </p:val>
                                        </p:tav>
                                        <p:tav tm="100000">
                                          <p:val>
                                            <p:strVal val="#ppt_x"/>
                                          </p:val>
                                        </p:tav>
                                      </p:tavLst>
                                    </p:anim>
                                    <p:anim calcmode="lin" valueType="num">
                                      <p:cBhvr>
                                        <p:cTn id="161" dur="500" fill="hold"/>
                                        <p:tgtEl>
                                          <p:spTgt spid="49"/>
                                        </p:tgtEl>
                                        <p:attrNameLst>
                                          <p:attrName>ppt_y</p:attrName>
                                        </p:attrNameLst>
                                      </p:cBhvr>
                                      <p:tavLst>
                                        <p:tav tm="0">
                                          <p:val>
                                            <p:fltVal val="0.5"/>
                                          </p:val>
                                        </p:tav>
                                        <p:tav tm="100000">
                                          <p:val>
                                            <p:strVal val="#ppt_y"/>
                                          </p:val>
                                        </p:tav>
                                      </p:tavLst>
                                    </p:anim>
                                  </p:childTnLst>
                                </p:cTn>
                              </p:par>
                              <p:par>
                                <p:cTn id="162" presetID="53" presetClass="entr" presetSubtype="528"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 calcmode="lin" valueType="num">
                                      <p:cBhvr>
                                        <p:cTn id="164" dur="500" fill="hold"/>
                                        <p:tgtEl>
                                          <p:spTgt spid="52"/>
                                        </p:tgtEl>
                                        <p:attrNameLst>
                                          <p:attrName>ppt_w</p:attrName>
                                        </p:attrNameLst>
                                      </p:cBhvr>
                                      <p:tavLst>
                                        <p:tav tm="0">
                                          <p:val>
                                            <p:fltVal val="0"/>
                                          </p:val>
                                        </p:tav>
                                        <p:tav tm="100000">
                                          <p:val>
                                            <p:strVal val="#ppt_w"/>
                                          </p:val>
                                        </p:tav>
                                      </p:tavLst>
                                    </p:anim>
                                    <p:anim calcmode="lin" valueType="num">
                                      <p:cBhvr>
                                        <p:cTn id="165" dur="500" fill="hold"/>
                                        <p:tgtEl>
                                          <p:spTgt spid="52"/>
                                        </p:tgtEl>
                                        <p:attrNameLst>
                                          <p:attrName>ppt_h</p:attrName>
                                        </p:attrNameLst>
                                      </p:cBhvr>
                                      <p:tavLst>
                                        <p:tav tm="0">
                                          <p:val>
                                            <p:fltVal val="0"/>
                                          </p:val>
                                        </p:tav>
                                        <p:tav tm="100000">
                                          <p:val>
                                            <p:strVal val="#ppt_h"/>
                                          </p:val>
                                        </p:tav>
                                      </p:tavLst>
                                    </p:anim>
                                    <p:animEffect transition="in" filter="fade">
                                      <p:cBhvr>
                                        <p:cTn id="166" dur="500"/>
                                        <p:tgtEl>
                                          <p:spTgt spid="52"/>
                                        </p:tgtEl>
                                      </p:cBhvr>
                                    </p:animEffect>
                                    <p:anim calcmode="lin" valueType="num">
                                      <p:cBhvr>
                                        <p:cTn id="167" dur="500" fill="hold"/>
                                        <p:tgtEl>
                                          <p:spTgt spid="52"/>
                                        </p:tgtEl>
                                        <p:attrNameLst>
                                          <p:attrName>ppt_x</p:attrName>
                                        </p:attrNameLst>
                                      </p:cBhvr>
                                      <p:tavLst>
                                        <p:tav tm="0">
                                          <p:val>
                                            <p:fltVal val="0.5"/>
                                          </p:val>
                                        </p:tav>
                                        <p:tav tm="100000">
                                          <p:val>
                                            <p:strVal val="#ppt_x"/>
                                          </p:val>
                                        </p:tav>
                                      </p:tavLst>
                                    </p:anim>
                                    <p:anim calcmode="lin" valueType="num">
                                      <p:cBhvr>
                                        <p:cTn id="168" dur="500" fill="hold"/>
                                        <p:tgtEl>
                                          <p:spTgt spid="52"/>
                                        </p:tgtEl>
                                        <p:attrNameLst>
                                          <p:attrName>ppt_y</p:attrName>
                                        </p:attrNameLst>
                                      </p:cBhvr>
                                      <p:tavLst>
                                        <p:tav tm="0">
                                          <p:val>
                                            <p:fltVal val="0.5"/>
                                          </p:val>
                                        </p:tav>
                                        <p:tav tm="100000">
                                          <p:val>
                                            <p:strVal val="#ppt_y"/>
                                          </p:val>
                                        </p:tav>
                                      </p:tavLst>
                                    </p:anim>
                                  </p:childTnLst>
                                </p:cTn>
                              </p:par>
                              <p:par>
                                <p:cTn id="169" presetID="53" presetClass="entr" presetSubtype="528" fill="hold" grpId="0" nodeType="withEffect">
                                  <p:stCondLst>
                                    <p:cond delay="0"/>
                                  </p:stCondLst>
                                  <p:childTnLst>
                                    <p:set>
                                      <p:cBhvr>
                                        <p:cTn id="170" dur="1" fill="hold">
                                          <p:stCondLst>
                                            <p:cond delay="0"/>
                                          </p:stCondLst>
                                        </p:cTn>
                                        <p:tgtEl>
                                          <p:spTgt spid="53"/>
                                        </p:tgtEl>
                                        <p:attrNameLst>
                                          <p:attrName>style.visibility</p:attrName>
                                        </p:attrNameLst>
                                      </p:cBhvr>
                                      <p:to>
                                        <p:strVal val="visible"/>
                                      </p:to>
                                    </p:set>
                                    <p:anim calcmode="lin" valueType="num">
                                      <p:cBhvr>
                                        <p:cTn id="171" dur="500" fill="hold"/>
                                        <p:tgtEl>
                                          <p:spTgt spid="53"/>
                                        </p:tgtEl>
                                        <p:attrNameLst>
                                          <p:attrName>ppt_w</p:attrName>
                                        </p:attrNameLst>
                                      </p:cBhvr>
                                      <p:tavLst>
                                        <p:tav tm="0">
                                          <p:val>
                                            <p:fltVal val="0"/>
                                          </p:val>
                                        </p:tav>
                                        <p:tav tm="100000">
                                          <p:val>
                                            <p:strVal val="#ppt_w"/>
                                          </p:val>
                                        </p:tav>
                                      </p:tavLst>
                                    </p:anim>
                                    <p:anim calcmode="lin" valueType="num">
                                      <p:cBhvr>
                                        <p:cTn id="172" dur="500" fill="hold"/>
                                        <p:tgtEl>
                                          <p:spTgt spid="53"/>
                                        </p:tgtEl>
                                        <p:attrNameLst>
                                          <p:attrName>ppt_h</p:attrName>
                                        </p:attrNameLst>
                                      </p:cBhvr>
                                      <p:tavLst>
                                        <p:tav tm="0">
                                          <p:val>
                                            <p:fltVal val="0"/>
                                          </p:val>
                                        </p:tav>
                                        <p:tav tm="100000">
                                          <p:val>
                                            <p:strVal val="#ppt_h"/>
                                          </p:val>
                                        </p:tav>
                                      </p:tavLst>
                                    </p:anim>
                                    <p:animEffect transition="in" filter="fade">
                                      <p:cBhvr>
                                        <p:cTn id="173" dur="500"/>
                                        <p:tgtEl>
                                          <p:spTgt spid="53"/>
                                        </p:tgtEl>
                                      </p:cBhvr>
                                    </p:animEffect>
                                    <p:anim calcmode="lin" valueType="num">
                                      <p:cBhvr>
                                        <p:cTn id="174" dur="500" fill="hold"/>
                                        <p:tgtEl>
                                          <p:spTgt spid="53"/>
                                        </p:tgtEl>
                                        <p:attrNameLst>
                                          <p:attrName>ppt_x</p:attrName>
                                        </p:attrNameLst>
                                      </p:cBhvr>
                                      <p:tavLst>
                                        <p:tav tm="0">
                                          <p:val>
                                            <p:fltVal val="0.5"/>
                                          </p:val>
                                        </p:tav>
                                        <p:tav tm="100000">
                                          <p:val>
                                            <p:strVal val="#ppt_x"/>
                                          </p:val>
                                        </p:tav>
                                      </p:tavLst>
                                    </p:anim>
                                    <p:anim calcmode="lin" valueType="num">
                                      <p:cBhvr>
                                        <p:cTn id="175" dur="500" fill="hold"/>
                                        <p:tgtEl>
                                          <p:spTgt spid="53"/>
                                        </p:tgtEl>
                                        <p:attrNameLst>
                                          <p:attrName>ppt_y</p:attrName>
                                        </p:attrNameLst>
                                      </p:cBhvr>
                                      <p:tavLst>
                                        <p:tav tm="0">
                                          <p:val>
                                            <p:fltVal val="0.5"/>
                                          </p:val>
                                        </p:tav>
                                        <p:tav tm="100000">
                                          <p:val>
                                            <p:strVal val="#ppt_y"/>
                                          </p:val>
                                        </p:tav>
                                      </p:tavLst>
                                    </p:anim>
                                  </p:childTnLst>
                                </p:cTn>
                              </p:par>
                              <p:par>
                                <p:cTn id="176" presetID="10" presetClass="entr" presetSubtype="0" fill="hold" grpId="0" nodeType="withEffect">
                                  <p:stCondLst>
                                    <p:cond delay="0"/>
                                  </p:stCondLst>
                                  <p:childTnLst>
                                    <p:set>
                                      <p:cBhvr>
                                        <p:cTn id="177" dur="1" fill="hold">
                                          <p:stCondLst>
                                            <p:cond delay="0"/>
                                          </p:stCondLst>
                                        </p:cTn>
                                        <p:tgtEl>
                                          <p:spTgt spid="19"/>
                                        </p:tgtEl>
                                        <p:attrNameLst>
                                          <p:attrName>style.visibility</p:attrName>
                                        </p:attrNameLst>
                                      </p:cBhvr>
                                      <p:to>
                                        <p:strVal val="visible"/>
                                      </p:to>
                                    </p:set>
                                    <p:animEffect transition="in" filter="fade">
                                      <p:cBhvr>
                                        <p:cTn id="178" dur="500"/>
                                        <p:tgtEl>
                                          <p:spTgt spid="19"/>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fade">
                                      <p:cBhvr>
                                        <p:cTn id="183" dur="500"/>
                                        <p:tgtEl>
                                          <p:spTgt spid="2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
                                        </p:tgtEl>
                                        <p:attrNameLst>
                                          <p:attrName>style.visibility</p:attrName>
                                        </p:attrNameLst>
                                      </p:cBhvr>
                                      <p:to>
                                        <p:strVal val="visible"/>
                                      </p:to>
                                    </p:set>
                                    <p:animEffect transition="in" filter="fade">
                                      <p:cBhvr>
                                        <p:cTn id="186" dur="500"/>
                                        <p:tgtEl>
                                          <p:spTgt spid="4"/>
                                        </p:tgtEl>
                                      </p:cBhvr>
                                    </p:animEffect>
                                  </p:childTnLst>
                                </p:cTn>
                              </p:par>
                              <p:par>
                                <p:cTn id="187" presetID="10" presetClass="entr" presetSubtype="0" fill="hold" grpId="0" nodeType="withEffect">
                                  <p:stCondLst>
                                    <p:cond delay="0"/>
                                  </p:stCondLst>
                                  <p:iterate type="wd">
                                    <p:tmPct val="5000"/>
                                  </p:iterate>
                                  <p:childTnLst>
                                    <p:set>
                                      <p:cBhvr>
                                        <p:cTn id="188" dur="1" fill="hold">
                                          <p:stCondLst>
                                            <p:cond delay="0"/>
                                          </p:stCondLst>
                                        </p:cTn>
                                        <p:tgtEl>
                                          <p:spTgt spid="5"/>
                                        </p:tgtEl>
                                        <p:attrNameLst>
                                          <p:attrName>style.visibility</p:attrName>
                                        </p:attrNameLst>
                                      </p:cBhvr>
                                      <p:to>
                                        <p:strVal val="visible"/>
                                      </p:to>
                                    </p:set>
                                    <p:animEffect transition="in" filter="fade">
                                      <p:cBhvr>
                                        <p:cTn id="189" dur="500"/>
                                        <p:tgtEl>
                                          <p:spTgt spid="5"/>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fade">
                                      <p:cBhvr>
                                        <p:cTn id="194" dur="500"/>
                                        <p:tgtEl>
                                          <p:spTgt spid="23"/>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
                                        </p:tgtEl>
                                        <p:attrNameLst>
                                          <p:attrName>style.visibility</p:attrName>
                                        </p:attrNameLst>
                                      </p:cBhvr>
                                      <p:to>
                                        <p:strVal val="visible"/>
                                      </p:to>
                                    </p:set>
                                    <p:animEffect transition="in" filter="fade">
                                      <p:cBhvr>
                                        <p:cTn id="197" dur="500"/>
                                        <p:tgtEl>
                                          <p:spTgt spid="8"/>
                                        </p:tgtEl>
                                      </p:cBhvr>
                                    </p:animEffect>
                                  </p:childTnLst>
                                </p:cTn>
                              </p:par>
                              <p:par>
                                <p:cTn id="198" presetID="10" presetClass="entr" presetSubtype="0" fill="hold" grpId="0" nodeType="withEffect">
                                  <p:stCondLst>
                                    <p:cond delay="0"/>
                                  </p:stCondLst>
                                  <p:iterate type="wd">
                                    <p:tmPct val="5000"/>
                                  </p:iterate>
                                  <p:childTnLst>
                                    <p:set>
                                      <p:cBhvr>
                                        <p:cTn id="199" dur="1" fill="hold">
                                          <p:stCondLst>
                                            <p:cond delay="0"/>
                                          </p:stCondLst>
                                        </p:cTn>
                                        <p:tgtEl>
                                          <p:spTgt spid="9"/>
                                        </p:tgtEl>
                                        <p:attrNameLst>
                                          <p:attrName>style.visibility</p:attrName>
                                        </p:attrNameLst>
                                      </p:cBhvr>
                                      <p:to>
                                        <p:strVal val="visible"/>
                                      </p:to>
                                    </p:set>
                                    <p:animEffect transition="in" filter="fade">
                                      <p:cBhvr>
                                        <p:cTn id="200" dur="500"/>
                                        <p:tgtEl>
                                          <p:spTgt spid="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2"/>
                                        </p:tgtEl>
                                        <p:attrNameLst>
                                          <p:attrName>style.visibility</p:attrName>
                                        </p:attrNameLst>
                                      </p:cBhvr>
                                      <p:to>
                                        <p:strVal val="visible"/>
                                      </p:to>
                                    </p:set>
                                    <p:animEffect transition="in" filter="fade">
                                      <p:cBhvr>
                                        <p:cTn id="205" dur="500"/>
                                        <p:tgtEl>
                                          <p:spTgt spid="22"/>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
                                        </p:tgtEl>
                                        <p:attrNameLst>
                                          <p:attrName>style.visibility</p:attrName>
                                        </p:attrNameLst>
                                      </p:cBhvr>
                                      <p:to>
                                        <p:strVal val="visible"/>
                                      </p:to>
                                    </p:set>
                                    <p:animEffect transition="in" filter="fade">
                                      <p:cBhvr>
                                        <p:cTn id="208" dur="500"/>
                                        <p:tgtEl>
                                          <p:spTgt spid="6"/>
                                        </p:tgtEl>
                                      </p:cBhvr>
                                    </p:animEffect>
                                  </p:childTnLst>
                                </p:cTn>
                              </p:par>
                              <p:par>
                                <p:cTn id="209" presetID="10" presetClass="entr" presetSubtype="0" fill="hold" grpId="0" nodeType="withEffect">
                                  <p:stCondLst>
                                    <p:cond delay="0"/>
                                  </p:stCondLst>
                                  <p:iterate type="wd">
                                    <p:tmPct val="5000"/>
                                  </p:iterate>
                                  <p:childTnLst>
                                    <p:set>
                                      <p:cBhvr>
                                        <p:cTn id="210" dur="1" fill="hold">
                                          <p:stCondLst>
                                            <p:cond delay="0"/>
                                          </p:stCondLst>
                                        </p:cTn>
                                        <p:tgtEl>
                                          <p:spTgt spid="7"/>
                                        </p:tgtEl>
                                        <p:attrNameLst>
                                          <p:attrName>style.visibility</p:attrName>
                                        </p:attrNameLst>
                                      </p:cBhvr>
                                      <p:to>
                                        <p:strVal val="visible"/>
                                      </p:to>
                                    </p:set>
                                    <p:animEffect transition="in" filter="fade">
                                      <p:cBhvr>
                                        <p:cTn id="211" dur="500"/>
                                        <p:tgtEl>
                                          <p:spTgt spid="7"/>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24"/>
                                        </p:tgtEl>
                                        <p:attrNameLst>
                                          <p:attrName>style.visibility</p:attrName>
                                        </p:attrNameLst>
                                      </p:cBhvr>
                                      <p:to>
                                        <p:strVal val="visible"/>
                                      </p:to>
                                    </p:set>
                                    <p:animEffect transition="in" filter="fade">
                                      <p:cBhvr>
                                        <p:cTn id="216" dur="500"/>
                                        <p:tgtEl>
                                          <p:spTgt spid="2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0"/>
                                        </p:tgtEl>
                                        <p:attrNameLst>
                                          <p:attrName>style.visibility</p:attrName>
                                        </p:attrNameLst>
                                      </p:cBhvr>
                                      <p:to>
                                        <p:strVal val="visible"/>
                                      </p:to>
                                    </p:set>
                                    <p:animEffect transition="in" filter="fade">
                                      <p:cBhvr>
                                        <p:cTn id="219" dur="500"/>
                                        <p:tgtEl>
                                          <p:spTgt spid="10"/>
                                        </p:tgtEl>
                                      </p:cBhvr>
                                    </p:animEffect>
                                  </p:childTnLst>
                                </p:cTn>
                              </p:par>
                              <p:par>
                                <p:cTn id="220" presetID="10" presetClass="entr" presetSubtype="0" fill="hold" grpId="0" nodeType="withEffect">
                                  <p:stCondLst>
                                    <p:cond delay="0"/>
                                  </p:stCondLst>
                                  <p:iterate type="wd">
                                    <p:tmPct val="5000"/>
                                  </p:iterate>
                                  <p:childTnLst>
                                    <p:set>
                                      <p:cBhvr>
                                        <p:cTn id="221" dur="1" fill="hold">
                                          <p:stCondLst>
                                            <p:cond delay="0"/>
                                          </p:stCondLst>
                                        </p:cTn>
                                        <p:tgtEl>
                                          <p:spTgt spid="11"/>
                                        </p:tgtEl>
                                        <p:attrNameLst>
                                          <p:attrName>style.visibility</p:attrName>
                                        </p:attrNameLst>
                                      </p:cBhvr>
                                      <p:to>
                                        <p:strVal val="visible"/>
                                      </p:to>
                                    </p:set>
                                    <p:animEffect transition="in" filter="fade">
                                      <p:cBhvr>
                                        <p:cTn id="2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2" grpId="0" animBg="1"/>
      <p:bldP spid="53" grpId="0" animBg="1"/>
      <p:bldP spid="4" grpId="0"/>
      <p:bldP spid="5" grpId="0"/>
      <p:bldP spid="6" grpId="0"/>
      <p:bldP spid="7" grpId="0"/>
      <p:bldP spid="8" grpId="0"/>
      <p:bldP spid="9" grpId="0"/>
      <p:bldP spid="10" grpId="0"/>
      <p:bldP spid="11"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BC0F537-9862-D842-9520-8494DA0A1B6E}"/>
              </a:ext>
            </a:extLst>
          </p:cNvPr>
          <p:cNvGrpSpPr/>
          <p:nvPr/>
        </p:nvGrpSpPr>
        <p:grpSpPr>
          <a:xfrm>
            <a:off x="-3254816" y="-641303"/>
            <a:ext cx="19824536" cy="8023124"/>
            <a:chOff x="-3293053" y="-646778"/>
            <a:chExt cx="19824536" cy="8023124"/>
          </a:xfrm>
        </p:grpSpPr>
        <p:pic>
          <p:nvPicPr>
            <p:cNvPr id="7" name="图片 6"/>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9654280" y="324706"/>
              <a:ext cx="6877203" cy="6113070"/>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aturation sat="99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flipH="1" flipV="1">
              <a:off x="-3293053" y="-646778"/>
              <a:ext cx="9658486" cy="8023124"/>
            </a:xfrm>
            <a:prstGeom prst="rect">
              <a:avLst/>
            </a:prstGeom>
          </p:spPr>
        </p:pic>
      </p:grpSp>
      <p:sp>
        <p:nvSpPr>
          <p:cNvPr id="10" name="椭圆 9"/>
          <p:cNvSpPr/>
          <p:nvPr/>
        </p:nvSpPr>
        <p:spPr>
          <a:xfrm>
            <a:off x="5832539" y="337219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6783172" y="3785493"/>
            <a:ext cx="3650313" cy="646331"/>
          </a:xfrm>
          <a:prstGeom prst="rect">
            <a:avLst/>
          </a:prstGeom>
          <a:noFill/>
        </p:spPr>
        <p:txBody>
          <a:bodyPr wrap="square" rtlCol="0">
            <a:spAutoFit/>
          </a:bodyPr>
          <a:lstStyle/>
          <a:p>
            <a:r>
              <a:rPr lang="zh-CN" altLang="en-US" sz="3600" spc="100" dirty="0">
                <a:solidFill>
                  <a:schemeClr val="accent1">
                    <a:lumMod val="50000"/>
                  </a:schemeClr>
                </a:solidFill>
                <a:latin typeface="微软雅黑" panose="020B0503020204020204" pitchFamily="34" charset="-122"/>
                <a:ea typeface="微软雅黑" panose="020B0503020204020204" pitchFamily="34" charset="-122"/>
              </a:rPr>
              <a:t>研究方法和思路</a:t>
            </a:r>
          </a:p>
        </p:txBody>
      </p:sp>
      <p:cxnSp>
        <p:nvCxnSpPr>
          <p:cNvPr id="14" name="直接连接符 13"/>
          <p:cNvCxnSpPr>
            <a:cxnSpLocks/>
            <a:endCxn id="10" idx="2"/>
          </p:cNvCxnSpPr>
          <p:nvPr/>
        </p:nvCxnSpPr>
        <p:spPr>
          <a:xfrm flipV="1">
            <a:off x="-355100" y="346109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5719" y="3478764"/>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9" name="组合 28"/>
          <p:cNvGrpSpPr/>
          <p:nvPr/>
        </p:nvGrpSpPr>
        <p:grpSpPr>
          <a:xfrm>
            <a:off x="2057454" y="26652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57452" y="2084074"/>
            <a:ext cx="3522115" cy="1862048"/>
          </a:xfrm>
          <a:prstGeom prst="rect">
            <a:avLst/>
          </a:prstGeom>
          <a:noFill/>
        </p:spPr>
        <p:txBody>
          <a:bodyPr wrap="square" rtlCol="0">
            <a:spAutoFit/>
          </a:bodyPr>
          <a:lstStyle/>
          <a:p>
            <a:pPr algn="ctr"/>
            <a:r>
              <a:rPr lang="en-US" altLang="zh-CN" sz="6600" spc="100" dirty="0">
                <a:solidFill>
                  <a:schemeClr val="accent1">
                    <a:lumMod val="50000"/>
                  </a:schemeClr>
                </a:solidFill>
                <a:latin typeface="微软雅黑" panose="020B0503020204020204" pitchFamily="34" charset="-122"/>
                <a:ea typeface="微软雅黑" panose="020B0503020204020204" pitchFamily="34" charset="-122"/>
              </a:rPr>
              <a:t>Part </a:t>
            </a:r>
            <a:r>
              <a:rPr lang="en-US" altLang="zh-CN" sz="11500" spc="100" dirty="0">
                <a:solidFill>
                  <a:schemeClr val="accent1">
                    <a:lumMod val="50000"/>
                  </a:schemeClr>
                </a:solidFill>
                <a:latin typeface="微软雅黑" panose="020B0503020204020204" pitchFamily="34" charset="-122"/>
                <a:ea typeface="微软雅黑" panose="020B0503020204020204" pitchFamily="34" charset="-122"/>
              </a:rPr>
              <a:t>2</a:t>
            </a:r>
            <a:endParaRPr lang="zh-CN" altLang="en-US" sz="6600" spc="1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845312" y="4409663"/>
            <a:ext cx="3767032" cy="307777"/>
          </a:xfrm>
          <a:prstGeom prst="rect">
            <a:avLst/>
          </a:prstGeom>
          <a:noFill/>
        </p:spPr>
        <p:txBody>
          <a:bodyPr wrap="square" rtlCol="0">
            <a:spAutoFit/>
          </a:bodyPr>
          <a:lstStyle/>
          <a:p>
            <a:r>
              <a:rPr lang="en" altLang="zh-CN" sz="1400" spc="300" dirty="0">
                <a:solidFill>
                  <a:schemeClr val="accent1">
                    <a:lumMod val="50000"/>
                  </a:schemeClr>
                </a:solidFill>
                <a:latin typeface="微软雅黑" panose="020B0503020204020204" pitchFamily="34" charset="-122"/>
                <a:ea typeface="微软雅黑" panose="020B0503020204020204" pitchFamily="34" charset="-122"/>
              </a:rPr>
              <a:t>Research methods and ideas</a:t>
            </a:r>
            <a:endParaRPr lang="zh-CN" altLang="en-US" sz="1400" spc="3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60" name="任意多边形 59"/>
          <p:cNvSpPr/>
          <p:nvPr/>
        </p:nvSpPr>
        <p:spPr>
          <a:xfrm>
            <a:off x="-764541" y="5367339"/>
            <a:ext cx="1184433" cy="372573"/>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Lst>
            <a:ahLst/>
            <a:cxnLst>
              <a:cxn ang="0">
                <a:pos x="connsiteX0" y="connsiteY0"/>
              </a:cxn>
              <a:cxn ang="0">
                <a:pos x="connsiteX1" y="connsiteY1"/>
              </a:cxn>
              <a:cxn ang="0">
                <a:pos x="connsiteX2" y="connsiteY2"/>
              </a:cxn>
            </a:cxnLst>
            <a:rect l="l" t="t" r="r" b="b"/>
            <a:pathLst>
              <a:path w="1184433" h="372573">
                <a:moveTo>
                  <a:pt x="1184433" y="0"/>
                </a:moveTo>
                <a:cubicBezTo>
                  <a:pt x="965886" y="158750"/>
                  <a:pt x="825103" y="283792"/>
                  <a:pt x="694373" y="340677"/>
                </a:cubicBezTo>
                <a:cubicBezTo>
                  <a:pt x="563643" y="397562"/>
                  <a:pt x="343958" y="378142"/>
                  <a:pt x="0" y="284162"/>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502604" y="5117725"/>
            <a:ext cx="1811495" cy="405972"/>
          </a:xfrm>
          <a:custGeom>
            <a:avLst/>
            <a:gdLst>
              <a:gd name="connsiteX0" fmla="*/ 1130300 w 1130300"/>
              <a:gd name="connsiteY0" fmla="*/ 0 h 457200"/>
              <a:gd name="connsiteX1" fmla="*/ 8763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0300 w 1130300"/>
              <a:gd name="connsiteY0" fmla="*/ 0 h 457200"/>
              <a:gd name="connsiteX1" fmla="*/ 800100 w 1130300"/>
              <a:gd name="connsiteY1" fmla="*/ 355600 h 457200"/>
              <a:gd name="connsiteX2" fmla="*/ 0 w 1130300"/>
              <a:gd name="connsiteY2" fmla="*/ 457200 h 457200"/>
              <a:gd name="connsiteX0" fmla="*/ 1135062 w 1135062"/>
              <a:gd name="connsiteY0" fmla="*/ 0 h 447675"/>
              <a:gd name="connsiteX1" fmla="*/ 800100 w 1135062"/>
              <a:gd name="connsiteY1" fmla="*/ 346075 h 447675"/>
              <a:gd name="connsiteX2" fmla="*/ 0 w 1135062"/>
              <a:gd name="connsiteY2" fmla="*/ 447675 h 447675"/>
              <a:gd name="connsiteX0" fmla="*/ 1118393 w 1118393"/>
              <a:gd name="connsiteY0" fmla="*/ 0 h 433387"/>
              <a:gd name="connsiteX1" fmla="*/ 800100 w 1118393"/>
              <a:gd name="connsiteY1" fmla="*/ 331787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733425 w 1118393"/>
              <a:gd name="connsiteY1" fmla="*/ 35321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261778 h 433387"/>
              <a:gd name="connsiteX2" fmla="*/ 0 w 1118393"/>
              <a:gd name="connsiteY2" fmla="*/ 433387 h 433387"/>
              <a:gd name="connsiteX0" fmla="*/ 1118393 w 1118393"/>
              <a:gd name="connsiteY0" fmla="*/ 0 h 433387"/>
              <a:gd name="connsiteX1" fmla="*/ 664845 w 1118393"/>
              <a:gd name="connsiteY1" fmla="*/ 330358 h 433387"/>
              <a:gd name="connsiteX2" fmla="*/ 0 w 1118393"/>
              <a:gd name="connsiteY2" fmla="*/ 433387 h 433387"/>
              <a:gd name="connsiteX0" fmla="*/ 1171733 w 1171733"/>
              <a:gd name="connsiteY0" fmla="*/ 0 h 342127"/>
              <a:gd name="connsiteX1" fmla="*/ 718185 w 1171733"/>
              <a:gd name="connsiteY1" fmla="*/ 330358 h 342127"/>
              <a:gd name="connsiteX2" fmla="*/ 0 w 1171733"/>
              <a:gd name="connsiteY2" fmla="*/ 280987 h 342127"/>
              <a:gd name="connsiteX0" fmla="*/ 1171733 w 1171733"/>
              <a:gd name="connsiteY0" fmla="*/ 0 h 360283"/>
              <a:gd name="connsiteX1" fmla="*/ 718185 w 1171733"/>
              <a:gd name="connsiteY1" fmla="*/ 330358 h 360283"/>
              <a:gd name="connsiteX2" fmla="*/ 0 w 1171733"/>
              <a:gd name="connsiteY2" fmla="*/ 280987 h 360283"/>
              <a:gd name="connsiteX0" fmla="*/ 1184433 w 1184433"/>
              <a:gd name="connsiteY0" fmla="*/ 0 h 363685"/>
              <a:gd name="connsiteX1" fmla="*/ 718185 w 1184433"/>
              <a:gd name="connsiteY1" fmla="*/ 333533 h 363685"/>
              <a:gd name="connsiteX2" fmla="*/ 0 w 1184433"/>
              <a:gd name="connsiteY2" fmla="*/ 284162 h 363685"/>
              <a:gd name="connsiteX0" fmla="*/ 1184433 w 1184433"/>
              <a:gd name="connsiteY0" fmla="*/ 0 h 373350"/>
              <a:gd name="connsiteX1" fmla="*/ 770573 w 1184433"/>
              <a:gd name="connsiteY1" fmla="*/ 347821 h 373350"/>
              <a:gd name="connsiteX2" fmla="*/ 0 w 1184433"/>
              <a:gd name="connsiteY2" fmla="*/ 284162 h 373350"/>
              <a:gd name="connsiteX0" fmla="*/ 1184433 w 1184433"/>
              <a:gd name="connsiteY0" fmla="*/ 0 h 381795"/>
              <a:gd name="connsiteX1" fmla="*/ 770573 w 1184433"/>
              <a:gd name="connsiteY1" fmla="*/ 347821 h 381795"/>
              <a:gd name="connsiteX2" fmla="*/ 0 w 1184433"/>
              <a:gd name="connsiteY2" fmla="*/ 284162 h 381795"/>
              <a:gd name="connsiteX0" fmla="*/ 1184433 w 1184433"/>
              <a:gd name="connsiteY0" fmla="*/ 0 h 376765"/>
              <a:gd name="connsiteX1" fmla="*/ 694373 w 1184433"/>
              <a:gd name="connsiteY1" fmla="*/ 340677 h 376765"/>
              <a:gd name="connsiteX2" fmla="*/ 0 w 1184433"/>
              <a:gd name="connsiteY2" fmla="*/ 284162 h 376765"/>
              <a:gd name="connsiteX0" fmla="*/ 1184433 w 1184433"/>
              <a:gd name="connsiteY0" fmla="*/ 0 h 372573"/>
              <a:gd name="connsiteX1" fmla="*/ 694373 w 1184433"/>
              <a:gd name="connsiteY1" fmla="*/ 340677 h 372573"/>
              <a:gd name="connsiteX2" fmla="*/ 0 w 1184433"/>
              <a:gd name="connsiteY2" fmla="*/ 284162 h 372573"/>
              <a:gd name="connsiteX0" fmla="*/ 1552733 w 1552733"/>
              <a:gd name="connsiteY0" fmla="*/ 0 h 273021"/>
              <a:gd name="connsiteX1" fmla="*/ 694373 w 1552733"/>
              <a:gd name="connsiteY1" fmla="*/ 251777 h 273021"/>
              <a:gd name="connsiteX2" fmla="*/ 0 w 1552733"/>
              <a:gd name="connsiteY2" fmla="*/ 195262 h 273021"/>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00264"/>
              <a:gd name="connsiteX1" fmla="*/ 694373 w 1559083"/>
              <a:gd name="connsiteY1" fmla="*/ 277177 h 300264"/>
              <a:gd name="connsiteX2" fmla="*/ 0 w 1559083"/>
              <a:gd name="connsiteY2" fmla="*/ 220662 h 300264"/>
              <a:gd name="connsiteX0" fmla="*/ 1559083 w 1559083"/>
              <a:gd name="connsiteY0" fmla="*/ 0 h 345677"/>
              <a:gd name="connsiteX1" fmla="*/ 694373 w 1559083"/>
              <a:gd name="connsiteY1" fmla="*/ 334327 h 345677"/>
              <a:gd name="connsiteX2" fmla="*/ 0 w 1559083"/>
              <a:gd name="connsiteY2" fmla="*/ 220662 h 345677"/>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334334"/>
              <a:gd name="connsiteX1" fmla="*/ 694373 w 1559083"/>
              <a:gd name="connsiteY1" fmla="*/ 334327 h 334334"/>
              <a:gd name="connsiteX2" fmla="*/ 0 w 1559083"/>
              <a:gd name="connsiteY2" fmla="*/ 220662 h 334334"/>
              <a:gd name="connsiteX0" fmla="*/ 1559083 w 1559083"/>
              <a:gd name="connsiteY0" fmla="*/ 0 h 462919"/>
              <a:gd name="connsiteX1" fmla="*/ 632461 w 1559083"/>
              <a:gd name="connsiteY1" fmla="*/ 462915 h 462919"/>
              <a:gd name="connsiteX2" fmla="*/ 0 w 1559083"/>
              <a:gd name="connsiteY2" fmla="*/ 220662 h 462919"/>
              <a:gd name="connsiteX0" fmla="*/ 1716245 w 1716245"/>
              <a:gd name="connsiteY0" fmla="*/ 0 h 478467"/>
              <a:gd name="connsiteX1" fmla="*/ 789623 w 1716245"/>
              <a:gd name="connsiteY1" fmla="*/ 462915 h 478467"/>
              <a:gd name="connsiteX2" fmla="*/ 0 w 1716245"/>
              <a:gd name="connsiteY2" fmla="*/ 325437 h 478467"/>
              <a:gd name="connsiteX0" fmla="*/ 1716245 w 1716360"/>
              <a:gd name="connsiteY0" fmla="*/ 0 h 478467"/>
              <a:gd name="connsiteX1" fmla="*/ 789623 w 1716360"/>
              <a:gd name="connsiteY1" fmla="*/ 462915 h 478467"/>
              <a:gd name="connsiteX2" fmla="*/ 0 w 1716360"/>
              <a:gd name="connsiteY2" fmla="*/ 325437 h 478467"/>
              <a:gd name="connsiteX0" fmla="*/ 1716245 w 1716341"/>
              <a:gd name="connsiteY0" fmla="*/ 0 h 464397"/>
              <a:gd name="connsiteX1" fmla="*/ 789623 w 1716341"/>
              <a:gd name="connsiteY1" fmla="*/ 462915 h 464397"/>
              <a:gd name="connsiteX2" fmla="*/ 0 w 1716341"/>
              <a:gd name="connsiteY2" fmla="*/ 325437 h 464397"/>
              <a:gd name="connsiteX0" fmla="*/ 1716245 w 1716336"/>
              <a:gd name="connsiteY0" fmla="*/ 0 h 415251"/>
              <a:gd name="connsiteX1" fmla="*/ 741998 w 1716336"/>
              <a:gd name="connsiteY1" fmla="*/ 410528 h 415251"/>
              <a:gd name="connsiteX2" fmla="*/ 0 w 1716336"/>
              <a:gd name="connsiteY2" fmla="*/ 325437 h 415251"/>
              <a:gd name="connsiteX0" fmla="*/ 1716245 w 1716245"/>
              <a:gd name="connsiteY0" fmla="*/ 0 h 415251"/>
              <a:gd name="connsiteX1" fmla="*/ 741998 w 1716245"/>
              <a:gd name="connsiteY1" fmla="*/ 410528 h 415251"/>
              <a:gd name="connsiteX2" fmla="*/ 0 w 1716245"/>
              <a:gd name="connsiteY2" fmla="*/ 325437 h 415251"/>
              <a:gd name="connsiteX0" fmla="*/ 1716245 w 1716245"/>
              <a:gd name="connsiteY0" fmla="*/ 0 h 342919"/>
              <a:gd name="connsiteX1" fmla="*/ 576898 w 1716245"/>
              <a:gd name="connsiteY1" fmla="*/ 93028 h 342919"/>
              <a:gd name="connsiteX2" fmla="*/ 0 w 1716245"/>
              <a:gd name="connsiteY2" fmla="*/ 325437 h 342919"/>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81768"/>
              <a:gd name="connsiteX1" fmla="*/ 672148 w 1811495"/>
              <a:gd name="connsiteY1" fmla="*/ 256541 h 381768"/>
              <a:gd name="connsiteX2" fmla="*/ 0 w 1811495"/>
              <a:gd name="connsiteY2" fmla="*/ 0 h 381768"/>
              <a:gd name="connsiteX0" fmla="*/ 1811495 w 1811495"/>
              <a:gd name="connsiteY0" fmla="*/ 163513 h 399364"/>
              <a:gd name="connsiteX1" fmla="*/ 672148 w 1811495"/>
              <a:gd name="connsiteY1" fmla="*/ 256541 h 399364"/>
              <a:gd name="connsiteX2" fmla="*/ 0 w 1811495"/>
              <a:gd name="connsiteY2" fmla="*/ 0 h 399364"/>
              <a:gd name="connsiteX0" fmla="*/ 1811495 w 1811495"/>
              <a:gd name="connsiteY0" fmla="*/ 163513 h 421548"/>
              <a:gd name="connsiteX1" fmla="*/ 646748 w 1811495"/>
              <a:gd name="connsiteY1" fmla="*/ 307341 h 421548"/>
              <a:gd name="connsiteX2" fmla="*/ 0 w 1811495"/>
              <a:gd name="connsiteY2" fmla="*/ 0 h 421548"/>
              <a:gd name="connsiteX0" fmla="*/ 1811495 w 1811495"/>
              <a:gd name="connsiteY0" fmla="*/ 163513 h 405972"/>
              <a:gd name="connsiteX1" fmla="*/ 646748 w 1811495"/>
              <a:gd name="connsiteY1" fmla="*/ 307341 h 405972"/>
              <a:gd name="connsiteX2" fmla="*/ 0 w 1811495"/>
              <a:gd name="connsiteY2" fmla="*/ 0 h 405972"/>
            </a:gdLst>
            <a:ahLst/>
            <a:cxnLst>
              <a:cxn ang="0">
                <a:pos x="connsiteX0" y="connsiteY0"/>
              </a:cxn>
              <a:cxn ang="0">
                <a:pos x="connsiteX1" y="connsiteY1"/>
              </a:cxn>
              <a:cxn ang="0">
                <a:pos x="connsiteX2" y="connsiteY2"/>
              </a:cxn>
            </a:cxnLst>
            <a:rect l="l" t="t" r="r" b="b"/>
            <a:pathLst>
              <a:path w="1811495" h="405972">
                <a:moveTo>
                  <a:pt x="1811495" y="163513"/>
                </a:moveTo>
                <a:cubicBezTo>
                  <a:pt x="1783448" y="574676"/>
                  <a:pt x="847064" y="347293"/>
                  <a:pt x="646748" y="307341"/>
                </a:cubicBezTo>
                <a:cubicBezTo>
                  <a:pt x="446432" y="267389"/>
                  <a:pt x="261408" y="182880"/>
                  <a:pt x="0" y="0"/>
                </a:cubicBezTo>
              </a:path>
            </a:pathLst>
          </a:custGeom>
          <a:noFill/>
          <a:ln w="158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25232" y="4996683"/>
            <a:ext cx="81193" cy="5540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53858" y="4859070"/>
            <a:ext cx="60517" cy="457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715733" y="5320711"/>
            <a:ext cx="432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21950256"/>
      </p:ext>
    </p:extLst>
  </p:cSld>
  <p:clrMapOvr>
    <a:masterClrMapping/>
  </p:clrMapOvr>
  <mc:AlternateContent xmlns:mc="http://schemas.openxmlformats.org/markup-compatibility/2006" xmlns:p14="http://schemas.microsoft.com/office/powerpoint/2010/main">
    <mc:Choice Requires="p14">
      <p:transition spd="slow">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par>
                          <p:cTn id="8" fill="hold">
                            <p:stCondLst>
                              <p:cond delay="2000"/>
                            </p:stCondLst>
                            <p:childTnLst>
                              <p:par>
                                <p:cTn id="9" presetID="3" presetClass="entr" presetSubtype="1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blinds(horizontal)">
                                      <p:cBhvr>
                                        <p:cTn id="11" dur="500"/>
                                        <p:tgtEl>
                                          <p:spTgt spid="57"/>
                                        </p:tgtEl>
                                      </p:cBhvr>
                                    </p:animEffect>
                                  </p:childTnLst>
                                </p:cTn>
                              </p:par>
                            </p:childTnLst>
                          </p:cTn>
                        </p:par>
                        <p:par>
                          <p:cTn id="12" fill="hold">
                            <p:stCondLst>
                              <p:cond delay="2500"/>
                            </p:stCondLst>
                            <p:childTnLst>
                              <p:par>
                                <p:cTn id="13" presetID="3" presetClass="entr" presetSubtype="1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blinds(horizontal)">
                                      <p:cBhvr>
                                        <p:cTn id="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B317614-A467-5447-9B97-1DB6FB99EDB6}"/>
              </a:ext>
            </a:extLst>
          </p:cNvPr>
          <p:cNvGrpSpPr/>
          <p:nvPr/>
        </p:nvGrpSpPr>
        <p:grpSpPr>
          <a:xfrm>
            <a:off x="4495169" y="2400429"/>
            <a:ext cx="5946054" cy="1083464"/>
            <a:chOff x="4495169" y="2400429"/>
            <a:chExt cx="5946054" cy="1083464"/>
          </a:xfrm>
        </p:grpSpPr>
        <p:sp>
          <p:nvSpPr>
            <p:cNvPr id="30" name="文本框 29"/>
            <p:cNvSpPr txBox="1"/>
            <p:nvPr/>
          </p:nvSpPr>
          <p:spPr>
            <a:xfrm>
              <a:off x="4495169" y="2400429"/>
              <a:ext cx="22781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数据建模</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&amp;</a:t>
              </a:r>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预处理</a:t>
              </a:r>
              <a:r>
                <a:rPr lang="en-US" altLang="zh-CN" sz="2000" b="1" dirty="0">
                  <a:solidFill>
                    <a:schemeClr val="accent1">
                      <a:lumMod val="50000"/>
                    </a:schemeClr>
                  </a:solidFill>
                  <a:latin typeface="微软雅黑" panose="020B0503020204020204" pitchFamily="34" charset="-122"/>
                  <a:ea typeface="微软雅黑" panose="020B0503020204020204" pitchFamily="34" charset="-122"/>
                </a:rPr>
                <a:t> </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495169" y="2858724"/>
              <a:ext cx="5946054" cy="625169"/>
            </a:xfrm>
            <a:prstGeom prst="rect">
              <a:avLst/>
            </a:prstGeom>
          </p:spPr>
          <p:txBody>
            <a:bodyPr wrap="square" lIns="91438" tIns="45719" rIns="91438" bIns="45719">
              <a:spAutoFit/>
            </a:bodyPr>
            <a:lstStyle/>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数据建模是指，从</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DBLP</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文献库中抽取数据关系，构建图数据模型</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marL="342900" indent="-342900">
                <a:lnSpc>
                  <a:spcPct val="130000"/>
                </a:lnSpc>
                <a:buFont typeface="+mj-ea"/>
                <a:buAutoNum type="circleNumDbPlain"/>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数据预处理是指，从原始的</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XML</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数据中提取论文所需的信息</a:t>
              </a:r>
            </a:p>
          </p:txBody>
        </p:sp>
      </p:grpSp>
      <p:sp>
        <p:nvSpPr>
          <p:cNvPr id="33" name="文本框 32"/>
          <p:cNvSpPr txBox="1"/>
          <p:nvPr/>
        </p:nvSpPr>
        <p:spPr>
          <a:xfrm>
            <a:off x="4495169" y="3579715"/>
            <a:ext cx="1210580" cy="453453"/>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算法集成</a:t>
            </a:r>
          </a:p>
        </p:txBody>
      </p:sp>
      <p:sp>
        <p:nvSpPr>
          <p:cNvPr id="34" name="矩形 33"/>
          <p:cNvSpPr/>
          <p:nvPr/>
        </p:nvSpPr>
        <p:spPr>
          <a:xfrm>
            <a:off x="4495169" y="4038010"/>
            <a:ext cx="5946054" cy="345092"/>
          </a:xfrm>
          <a:prstGeom prst="rect">
            <a:avLst/>
          </a:prstGeom>
        </p:spPr>
        <p:txBody>
          <a:bodyPr wrap="square" lIns="91438" tIns="45719" rIns="91438" bIns="45719">
            <a:spAutoFit/>
          </a:bodyPr>
          <a:lstStyle/>
          <a:p>
            <a:pPr>
              <a:lnSpc>
                <a:spcPct val="130000"/>
              </a:lnSpc>
            </a:pP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 </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扩展图数据库</a:t>
            </a:r>
            <a:r>
              <a:rPr lang="en-US" altLang="zh-CN" sz="1400" dirty="0">
                <a:solidFill>
                  <a:schemeClr val="accent1">
                    <a:lumMod val="50000"/>
                  </a:schemeClr>
                </a:solidFill>
                <a:latin typeface="微软雅黑" panose="020B0503020204020204" pitchFamily="34" charset="-122"/>
                <a:ea typeface="微软雅黑" panose="020B0503020204020204" pitchFamily="34" charset="-122"/>
              </a:rPr>
              <a:t>Neo4j</a:t>
            </a: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的算法库，集成不同算法，对图数据进行分析</a:t>
            </a:r>
          </a:p>
        </p:txBody>
      </p:sp>
      <p:grpSp>
        <p:nvGrpSpPr>
          <p:cNvPr id="6" name="组合 5">
            <a:extLst>
              <a:ext uri="{FF2B5EF4-FFF2-40B4-BE49-F238E27FC236}">
                <a16:creationId xmlns:a16="http://schemas.microsoft.com/office/drawing/2014/main" id="{9D1E7C9F-6A30-624B-82A3-AEB7E0433B3D}"/>
              </a:ext>
            </a:extLst>
          </p:cNvPr>
          <p:cNvGrpSpPr/>
          <p:nvPr/>
        </p:nvGrpSpPr>
        <p:grpSpPr>
          <a:xfrm>
            <a:off x="4495169" y="4759001"/>
            <a:ext cx="5946054" cy="908091"/>
            <a:chOff x="4495169" y="4759001"/>
            <a:chExt cx="5946054" cy="908091"/>
          </a:xfrm>
        </p:grpSpPr>
        <p:sp>
          <p:nvSpPr>
            <p:cNvPr id="35" name="文本框 34"/>
            <p:cNvSpPr txBox="1"/>
            <p:nvPr/>
          </p:nvSpPr>
          <p:spPr>
            <a:xfrm>
              <a:off x="4495169" y="4759001"/>
              <a:ext cx="1723541" cy="453390"/>
            </a:xfrm>
            <a:prstGeom prst="rect">
              <a:avLst/>
            </a:prstGeom>
            <a:noFill/>
          </p:spPr>
          <p:txBody>
            <a:bodyPr wrap="none" lIns="91436" tIns="45718" rIns="91436" bIns="45718" rtlCol="0">
              <a:spAutoFit/>
            </a:bodyPr>
            <a:lstStyle>
              <a:defPPr>
                <a:defRPr lang="zh-CN"/>
              </a:defPPr>
              <a:lvl1pPr>
                <a:lnSpc>
                  <a:spcPct val="130000"/>
                </a:lnSpc>
                <a:defRPr sz="2800">
                  <a:solidFill>
                    <a:srgbClr val="000000"/>
                  </a:solidFill>
                  <a:latin typeface="冬青黑体简体中文 W3" panose="020B0300000000000000" pitchFamily="34" charset="-122"/>
                  <a:ea typeface="冬青黑体简体中文 W3" panose="020B0300000000000000" pitchFamily="34" charset="-122"/>
                </a:defRPr>
              </a:lvl1pPr>
            </a:lstStyle>
            <a:p>
              <a:r>
                <a:rPr lang="zh-CN" altLang="en-US" sz="2000" b="1" dirty="0">
                  <a:solidFill>
                    <a:schemeClr val="accent1">
                      <a:lumMod val="50000"/>
                    </a:schemeClr>
                  </a:solidFill>
                  <a:latin typeface="微软雅黑" panose="020B0503020204020204" pitchFamily="34" charset="-122"/>
                  <a:ea typeface="微软雅黑" panose="020B0503020204020204" pitchFamily="34" charset="-122"/>
                </a:rPr>
                <a:t>系统实现架构</a:t>
              </a:r>
            </a:p>
          </p:txBody>
        </p:sp>
        <p:sp>
          <p:nvSpPr>
            <p:cNvPr id="36" name="矩形 35"/>
            <p:cNvSpPr/>
            <p:nvPr/>
          </p:nvSpPr>
          <p:spPr>
            <a:xfrm>
              <a:off x="4495169" y="5322000"/>
              <a:ext cx="5946054" cy="34509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根据论文需求分析，设计并实现系统功能</a:t>
              </a:r>
            </a:p>
          </p:txBody>
        </p:sp>
      </p:grpSp>
      <p:grpSp>
        <p:nvGrpSpPr>
          <p:cNvPr id="3" name="组合 2">
            <a:extLst>
              <a:ext uri="{FF2B5EF4-FFF2-40B4-BE49-F238E27FC236}">
                <a16:creationId xmlns:a16="http://schemas.microsoft.com/office/drawing/2014/main" id="{880928AA-8F5D-4B46-8879-9DCFD9D60583}"/>
              </a:ext>
            </a:extLst>
          </p:cNvPr>
          <p:cNvGrpSpPr/>
          <p:nvPr/>
        </p:nvGrpSpPr>
        <p:grpSpPr>
          <a:xfrm>
            <a:off x="4377527" y="844420"/>
            <a:ext cx="3824669" cy="869701"/>
            <a:chOff x="4377527" y="844420"/>
            <a:chExt cx="3824669" cy="869701"/>
          </a:xfrm>
        </p:grpSpPr>
        <p:sp>
          <p:nvSpPr>
            <p:cNvPr id="4" name="文本框 3"/>
            <p:cNvSpPr txBox="1"/>
            <p:nvPr/>
          </p:nvSpPr>
          <p:spPr>
            <a:xfrm>
              <a:off x="5300141" y="991679"/>
              <a:ext cx="2902055"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研究方法分析</a:t>
              </a:r>
            </a:p>
          </p:txBody>
        </p:sp>
        <p:pic>
          <p:nvPicPr>
            <p:cNvPr id="2" name="图片 1"/>
            <p:cNvPicPr>
              <a:picLocks noChangeAspect="1"/>
            </p:cNvPicPr>
            <p:nvPr/>
          </p:nvPicPr>
          <p:blipFill>
            <a:blip r:embed="rId3" cstate="email">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a:ext>
              </a:extLst>
            </a:blip>
            <a:stretch>
              <a:fillRect/>
            </a:stretch>
          </p:blipFill>
          <p:spPr>
            <a:xfrm>
              <a:off x="4377527" y="844420"/>
              <a:ext cx="869701" cy="869701"/>
            </a:xfrm>
            <a:prstGeom prst="rect">
              <a:avLst/>
            </a:prstGeom>
          </p:spPr>
        </p:pic>
      </p:grpSp>
      <p:pic>
        <p:nvPicPr>
          <p:cNvPr id="15" name="图片 14" descr="图片包含 户外艺术系列&#10;&#10;描述已自动生成">
            <a:extLst>
              <a:ext uri="{FF2B5EF4-FFF2-40B4-BE49-F238E27FC236}">
                <a16:creationId xmlns:a16="http://schemas.microsoft.com/office/drawing/2014/main" id="{D01E9633-82B1-4A26-B94C-B01F1B3DE3B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0"/>
                    </a14:imgEffect>
                    <a14:imgEffect>
                      <a14:brightnessContrast bright="-30000"/>
                    </a14:imgEffect>
                  </a14:imgLayer>
                </a14:imgProps>
              </a:ext>
              <a:ext uri="{28A0092B-C50C-407E-A947-70E740481C1C}">
                <a14:useLocalDpi xmlns:a14="http://schemas.microsoft.com/office/drawing/2010/main"/>
              </a:ext>
            </a:extLst>
          </a:blip>
          <a:stretch>
            <a:fillRect/>
          </a:stretch>
        </p:blipFill>
        <p:spPr>
          <a:xfrm>
            <a:off x="-50261" y="1190908"/>
            <a:ext cx="5684520" cy="5684520"/>
          </a:xfrm>
          <a:prstGeom prst="rect">
            <a:avLst/>
          </a:prstGeom>
        </p:spPr>
      </p:pic>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repeatCount="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linds(horizont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户外艺术系列, 烟火&#10;&#10;描述已自动生成">
            <a:extLst>
              <a:ext uri="{FF2B5EF4-FFF2-40B4-BE49-F238E27FC236}">
                <a16:creationId xmlns:a16="http://schemas.microsoft.com/office/drawing/2014/main" id="{F6499623-71BF-4833-A117-7480B6825251}"/>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20017415">
            <a:off x="3356798" y="1431725"/>
            <a:ext cx="5223399" cy="5223399"/>
          </a:xfrm>
          <a:prstGeom prst="rect">
            <a:avLst/>
          </a:prstGeom>
        </p:spPr>
      </p:pic>
      <p:sp>
        <p:nvSpPr>
          <p:cNvPr id="11" name="椭圆 10"/>
          <p:cNvSpPr/>
          <p:nvPr/>
        </p:nvSpPr>
        <p:spPr>
          <a:xfrm>
            <a:off x="3920207" y="404342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53584" y="1630587"/>
            <a:ext cx="5007249" cy="905246"/>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通过在图数据库集成图相关的算法，就可以使用集成的算法对学术网络数据进行分析；并在此基础上实现诸如研究团体搜索、节点相似度查询等功能。</a:t>
            </a:r>
          </a:p>
        </p:txBody>
      </p:sp>
      <p:sp>
        <p:nvSpPr>
          <p:cNvPr id="17" name="矩形 16"/>
          <p:cNvSpPr/>
          <p:nvPr/>
        </p:nvSpPr>
        <p:spPr>
          <a:xfrm>
            <a:off x="7752903" y="4294852"/>
            <a:ext cx="3457055" cy="625169"/>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系统的实现架构主要分为前端可视化模块与后端接口模块</a:t>
            </a:r>
          </a:p>
        </p:txBody>
      </p:sp>
      <p:sp>
        <p:nvSpPr>
          <p:cNvPr id="19" name="矩形 18"/>
          <p:cNvSpPr/>
          <p:nvPr/>
        </p:nvSpPr>
        <p:spPr>
          <a:xfrm>
            <a:off x="982042" y="3961567"/>
            <a:ext cx="2972714" cy="2025552"/>
          </a:xfrm>
          <a:prstGeom prst="rect">
            <a:avLst/>
          </a:prstGeom>
        </p:spPr>
        <p:txBody>
          <a:bodyPr wrap="square" lIns="91438" tIns="45719" rIns="91438" bIns="45719">
            <a:spAutoFit/>
          </a:bodyPr>
          <a:lstStyle/>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数据建模的主要目的在于构建一张学术网络。系统实现的所有功能都是局域学术网络图以及图的算法实现。</a:t>
            </a: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endParaRPr lang="en-US" altLang="zh-CN" sz="1400" dirty="0">
              <a:solidFill>
                <a:schemeClr val="accent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数据预处理的目的是从原始数据中抽取构建叙述网络图所需的数据。</a:t>
            </a:r>
          </a:p>
        </p:txBody>
      </p:sp>
      <p:sp>
        <p:nvSpPr>
          <p:cNvPr id="18" name="椭圆 17"/>
          <p:cNvSpPr/>
          <p:nvPr/>
        </p:nvSpPr>
        <p:spPr>
          <a:xfrm>
            <a:off x="5552166" y="1710486"/>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479361" y="4378305"/>
            <a:ext cx="204569" cy="20456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40556E8-8143-9A42-B00E-5B57965E758F}"/>
              </a:ext>
            </a:extLst>
          </p:cNvPr>
          <p:cNvGrpSpPr/>
          <p:nvPr/>
        </p:nvGrpSpPr>
        <p:grpSpPr>
          <a:xfrm>
            <a:off x="0" y="479236"/>
            <a:ext cx="5853584" cy="584775"/>
            <a:chOff x="0" y="479236"/>
            <a:chExt cx="5853584" cy="584775"/>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solidFill>
                    <a:schemeClr val="accent1">
                      <a:lumMod val="50000"/>
                    </a:schemeClr>
                  </a:solidFill>
                  <a:latin typeface="微软雅黑" panose="020B0503020204020204" pitchFamily="34" charset="-122"/>
                  <a:ea typeface="微软雅黑" panose="020B0503020204020204" pitchFamily="34" charset="-122"/>
                </a:rPr>
                <a:t>研究思路分析</a:t>
              </a:r>
            </a:p>
          </p:txBody>
        </p:sp>
        <p:sp>
          <p:nvSpPr>
            <p:cNvPr id="8" name="矩形 7"/>
            <p:cNvSpPr/>
            <p:nvPr/>
          </p:nvSpPr>
          <p:spPr>
            <a:xfrm>
              <a:off x="0" y="496474"/>
              <a:ext cx="190500" cy="50058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94284569"/>
      </p:ext>
    </p:extLst>
  </p:cSld>
  <p:clrMapOvr>
    <a:masterClrMapping/>
  </p:clrMapOvr>
  <mc:AlternateContent xmlns:mc="http://schemas.openxmlformats.org/markup-compatibility/2006" xmlns:p14="http://schemas.microsoft.com/office/powerpoint/2010/main">
    <mc:Choice Requires="p14">
      <p:transition spd="slow" p14:dur="8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250"/>
                                  </p:stCondLst>
                                  <p:iterate type="wd">
                                    <p:tmPct val="5000"/>
                                  </p:iterate>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250"/>
                                  </p:stCondLst>
                                  <p:iterate type="wd">
                                    <p:tmPct val="5000"/>
                                  </p:iterate>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10" presetClass="entr" presetSubtype="0" fill="hold" grpId="0" nodeType="withEffect">
                                  <p:stCondLst>
                                    <p:cond delay="250"/>
                                  </p:stCondLst>
                                  <p:iterate type="wd">
                                    <p:tmPct val="5000"/>
                                  </p:iterate>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7" grpId="0"/>
      <p:bldP spid="19"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10561</TotalTime>
  <Words>2962</Words>
  <Application>Microsoft Office PowerPoint</Application>
  <PresentationFormat>宽屏</PresentationFormat>
  <Paragraphs>425</Paragraphs>
  <Slides>30</Slides>
  <Notes>20</Notes>
  <HiddenSlides>0</HiddenSlides>
  <MMClips>11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华文细黑</vt:lpstr>
      <vt:lpstr>宋体</vt:lpstr>
      <vt:lpstr>微软雅黑</vt:lpstr>
      <vt:lpstr>Arial</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XK</dc:creator>
  <cp:lastModifiedBy>lengo</cp:lastModifiedBy>
  <cp:revision>273</cp:revision>
  <dcterms:created xsi:type="dcterms:W3CDTF">2017-05-16T12:45:30Z</dcterms:created>
  <dcterms:modified xsi:type="dcterms:W3CDTF">2021-05-24T08:05:53Z</dcterms:modified>
</cp:coreProperties>
</file>